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6576000" cy="27432000"/>
  <p:notesSz cx="32004000" cy="511032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04" userDrawn="1">
          <p15:clr>
            <a:srgbClr val="000000"/>
          </p15:clr>
        </p15:guide>
        <p15:guide id="2" pos="876">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p:scale>
          <a:sx n="100" d="100"/>
          <a:sy n="100" d="100"/>
        </p:scale>
        <p:origin x="-2574" y="-12378"/>
      </p:cViewPr>
      <p:guideLst>
        <p:guide orient="horz" pos="2904"/>
        <p:guide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22225"/>
            <a:ext cx="13868400" cy="2516187"/>
          </a:xfrm>
          <a:prstGeom prst="rect">
            <a:avLst/>
          </a:prstGeom>
          <a:noFill/>
          <a:ln>
            <a:noFill/>
          </a:ln>
        </p:spPr>
        <p:txBody>
          <a:bodyPr spcFirstLastPara="1" wrap="square" lIns="19050" tIns="0" rIns="19050" bIns="0" anchor="t" anchorCtr="0"/>
          <a:lstStyle>
            <a:lvl1pPr marR="0" lvl="0"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18135600" y="22225"/>
            <a:ext cx="13868400" cy="2516187"/>
          </a:xfrm>
          <a:prstGeom prst="rect">
            <a:avLst/>
          </a:prstGeom>
          <a:noFill/>
          <a:ln>
            <a:noFill/>
          </a:ln>
        </p:spPr>
        <p:txBody>
          <a:bodyPr spcFirstLastPara="1" wrap="square" lIns="19050" tIns="0" rIns="19050" bIns="0" anchor="t" anchorCtr="0"/>
          <a:lstStyle>
            <a:lvl1pPr marR="0" lvl="0"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9pPr>
          </a:lstStyle>
          <a:p>
            <a:endParaRPr/>
          </a:p>
        </p:txBody>
      </p:sp>
      <p:sp>
        <p:nvSpPr>
          <p:cNvPr id="5" name="Google Shape;5;n"/>
          <p:cNvSpPr txBox="1">
            <a:spLocks noGrp="1"/>
          </p:cNvSpPr>
          <p:nvPr>
            <p:ph type="ftr" idx="11"/>
          </p:nvPr>
        </p:nvSpPr>
        <p:spPr>
          <a:xfrm>
            <a:off x="0" y="48563213"/>
            <a:ext cx="13868400" cy="2516187"/>
          </a:xfrm>
          <a:prstGeom prst="rect">
            <a:avLst/>
          </a:prstGeom>
          <a:noFill/>
          <a:ln>
            <a:noFill/>
          </a:ln>
        </p:spPr>
        <p:txBody>
          <a:bodyPr spcFirstLastPara="1" wrap="square" lIns="19050" tIns="0" rIns="19050" bIns="0" anchor="b" anchorCtr="0"/>
          <a:lstStyle>
            <a:lvl1pPr marR="0" lvl="0"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9pPr>
          </a:lstStyle>
          <a:p>
            <a:endParaRPr/>
          </a:p>
        </p:txBody>
      </p:sp>
      <p:sp>
        <p:nvSpPr>
          <p:cNvPr id="6" name="Google Shape;6;n"/>
          <p:cNvSpPr txBox="1">
            <a:spLocks noGrp="1"/>
          </p:cNvSpPr>
          <p:nvPr>
            <p:ph type="sldNum" idx="12"/>
          </p:nvPr>
        </p:nvSpPr>
        <p:spPr>
          <a:xfrm>
            <a:off x="18135600" y="48563213"/>
            <a:ext cx="13868400" cy="2516187"/>
          </a:xfrm>
          <a:prstGeom prst="rect">
            <a:avLst/>
          </a:prstGeom>
          <a:noFill/>
          <a:ln>
            <a:noFill/>
          </a:ln>
        </p:spPr>
        <p:txBody>
          <a:bodyPr spcFirstLastPara="1" wrap="square" lIns="19050" tIns="0" rIns="19050" bIns="0" anchor="b" anchorCtr="0">
            <a:noAutofit/>
          </a:bodyPr>
          <a:lstStyle/>
          <a:p>
            <a:pPr marL="0" marR="0" lvl="0" indent="0" algn="r" rtl="0">
              <a:lnSpc>
                <a:spcPct val="100000"/>
              </a:lnSpc>
              <a:spcBef>
                <a:spcPts val="0"/>
              </a:spcBef>
              <a:spcAft>
                <a:spcPts val="0"/>
              </a:spcAft>
              <a:buClr>
                <a:srgbClr val="000000"/>
              </a:buClr>
              <a:buSzPts val="1000"/>
              <a:buFont typeface="Times New Roman"/>
              <a:buNone/>
            </a:pPr>
            <a:fld id="{00000000-1234-1234-1234-123412341234}" type="slidenum">
              <a:rPr lang="en-US" sz="1000" b="0" i="1" u="none" strike="noStrike" cap="none">
                <a:solidFill>
                  <a:srgbClr val="000000"/>
                </a:solidFill>
                <a:latin typeface="Times New Roman"/>
                <a:ea typeface="Times New Roman"/>
                <a:cs typeface="Times New Roman"/>
                <a:sym typeface="Times New Roman"/>
              </a:rPr>
              <a:t>‹#›</a:t>
            </a:fld>
            <a:endParaRPr/>
          </a:p>
        </p:txBody>
      </p:sp>
      <p:sp>
        <p:nvSpPr>
          <p:cNvPr id="7" name="Google Shape;7;n"/>
          <p:cNvSpPr txBox="1">
            <a:spLocks noGrp="1"/>
          </p:cNvSpPr>
          <p:nvPr>
            <p:ph type="body" idx="1"/>
          </p:nvPr>
        </p:nvSpPr>
        <p:spPr>
          <a:xfrm>
            <a:off x="4267200" y="24272875"/>
            <a:ext cx="23469601" cy="22996525"/>
          </a:xfrm>
          <a:prstGeom prst="rect">
            <a:avLst/>
          </a:prstGeom>
          <a:noFill/>
          <a:ln>
            <a:noFill/>
          </a:ln>
        </p:spPr>
        <p:txBody>
          <a:bodyPr spcFirstLastPara="1" wrap="square" lIns="430200" tIns="214300" rIns="430200" bIns="2143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 name="Google Shape;8;n"/>
          <p:cNvSpPr>
            <a:spLocks noGrp="1" noRot="1" noChangeAspect="1"/>
          </p:cNvSpPr>
          <p:nvPr>
            <p:ph type="sldImg" idx="3"/>
          </p:nvPr>
        </p:nvSpPr>
        <p:spPr>
          <a:xfrm>
            <a:off x="13716000" y="11698287"/>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uides.library.cmu.edu/scienceposters/desig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p:nvPr/>
        </p:nvSpPr>
        <p:spPr>
          <a:xfrm>
            <a:off x="18135600" y="48563213"/>
            <a:ext cx="13868400" cy="2516187"/>
          </a:xfrm>
          <a:prstGeom prst="rect">
            <a:avLst/>
          </a:prstGeom>
          <a:noFill/>
          <a:ln>
            <a:noFill/>
          </a:ln>
        </p:spPr>
        <p:txBody>
          <a:bodyPr spcFirstLastPara="1" wrap="square" lIns="19050" tIns="0" rIns="19050" bIns="0" anchor="b" anchorCtr="0">
            <a:noAutofit/>
          </a:bodyPr>
          <a:lstStyle/>
          <a:p>
            <a:pPr marL="0" marR="0" lvl="0" indent="0" algn="r" rtl="0">
              <a:lnSpc>
                <a:spcPct val="100000"/>
              </a:lnSpc>
              <a:spcBef>
                <a:spcPts val="0"/>
              </a:spcBef>
              <a:spcAft>
                <a:spcPts val="0"/>
              </a:spcAft>
              <a:buClr>
                <a:srgbClr val="000000"/>
              </a:buClr>
              <a:buSzPts val="1000"/>
              <a:buFont typeface="Times New Roman"/>
              <a:buNone/>
            </a:pPr>
            <a:fld id="{00000000-1234-1234-1234-123412341234}" type="slidenum">
              <a:rPr lang="en-US" sz="1000" b="0" i="1" u="none">
                <a:solidFill>
                  <a:srgbClr val="000000"/>
                </a:solidFill>
                <a:latin typeface="Times New Roman"/>
                <a:ea typeface="Times New Roman"/>
                <a:cs typeface="Times New Roman"/>
                <a:sym typeface="Times New Roman"/>
              </a:rPr>
              <a:t>1</a:t>
            </a:fld>
            <a:endParaRPr/>
          </a:p>
        </p:txBody>
      </p:sp>
      <p:sp>
        <p:nvSpPr>
          <p:cNvPr id="86" name="Google Shape;86;p1:notes"/>
          <p:cNvSpPr>
            <a:spLocks noGrp="1" noRot="1" noChangeAspect="1"/>
          </p:cNvSpPr>
          <p:nvPr>
            <p:ph type="sldImg" idx="2"/>
          </p:nvPr>
        </p:nvSpPr>
        <p:spPr>
          <a:xfrm>
            <a:off x="13716000" y="11698288"/>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 name="Google Shape;87;p1:notes"/>
          <p:cNvSpPr txBox="1">
            <a:spLocks noGrp="1"/>
          </p:cNvSpPr>
          <p:nvPr>
            <p:ph type="body" idx="1"/>
          </p:nvPr>
        </p:nvSpPr>
        <p:spPr>
          <a:xfrm>
            <a:off x="4267200" y="24272875"/>
            <a:ext cx="23469601" cy="22996525"/>
          </a:xfrm>
          <a:prstGeom prst="rect">
            <a:avLst/>
          </a:prstGeom>
          <a:noFill/>
          <a:ln>
            <a:noFill/>
          </a:ln>
        </p:spPr>
        <p:txBody>
          <a:bodyPr spcFirstLastPara="1" wrap="square" lIns="430200" tIns="214300" rIns="430200" bIns="214300" anchor="t" anchorCtr="0">
            <a:noAutofit/>
          </a:bodyPr>
          <a:lstStyle/>
          <a:p>
            <a:pPr marL="0" lvl="0" indent="0" algn="l" rtl="0">
              <a:spcBef>
                <a:spcPts val="0"/>
              </a:spcBef>
              <a:spcAft>
                <a:spcPts val="0"/>
              </a:spcAft>
              <a:buNone/>
            </a:pPr>
            <a:r>
              <a:rPr lang="en-US" u="sng">
                <a:solidFill>
                  <a:schemeClr val="hlink"/>
                </a:solidFill>
                <a:hlinkClick r:id="rId3"/>
              </a:rPr>
              <a:t>https://guides.library.cmu.edu/scienceposters/design</a:t>
            </a:r>
            <a:endParaRPr/>
          </a:p>
          <a:p>
            <a:pPr marL="0" lvl="0" indent="0" algn="l" rtl="0">
              <a:spcBef>
                <a:spcPts val="0"/>
              </a:spcBef>
              <a:spcAft>
                <a:spcPts val="0"/>
              </a:spcAft>
              <a:buClr>
                <a:schemeClr val="dk1"/>
              </a:buClr>
              <a:buSzPts val="3200"/>
              <a:buFont typeface="Times New Roman"/>
              <a:buNone/>
            </a:pPr>
            <a:r>
              <a:rPr lang="en-US" sz="1000">
                <a:solidFill>
                  <a:schemeClr val="dk1"/>
                </a:solidFill>
                <a:latin typeface="Times New Roman"/>
                <a:ea typeface="Times New Roman"/>
                <a:cs typeface="Times New Roman"/>
                <a:sym typeface="Times New Roman"/>
              </a:rPr>
              <a:t>ResNet50, VGG16, Inception v3 and DenseNet</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2743200" y="8521700"/>
            <a:ext cx="31089601" cy="5880100"/>
          </a:xfrm>
          <a:prstGeom prst="rect">
            <a:avLst/>
          </a:prstGeom>
          <a:noFill/>
          <a:ln>
            <a:noFill/>
          </a:ln>
        </p:spPr>
        <p:txBody>
          <a:bodyPr spcFirstLastPara="1" wrap="square" lIns="368050" tIns="184025" rIns="368050" bIns="184025"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5486400" y="15544800"/>
            <a:ext cx="25603200" cy="7010400"/>
          </a:xfrm>
          <a:prstGeom prst="rect">
            <a:avLst/>
          </a:prstGeom>
          <a:noFill/>
          <a:ln>
            <a:noFill/>
          </a:ln>
        </p:spPr>
        <p:txBody>
          <a:bodyPr spcFirstLastPara="1" wrap="square" lIns="368050" tIns="184025" rIns="368050" bIns="184025" anchor="t" anchorCtr="0"/>
          <a:lstStyle>
            <a:lvl1pPr lvl="0" algn="ctr">
              <a:spcBef>
                <a:spcPts val="2640"/>
              </a:spcBef>
              <a:spcAft>
                <a:spcPts val="0"/>
              </a:spcAft>
              <a:buClr>
                <a:schemeClr val="dk1"/>
              </a:buClr>
              <a:buSzPts val="13200"/>
              <a:buFont typeface="Times New Roman"/>
              <a:buNone/>
              <a:defRPr/>
            </a:lvl1pPr>
            <a:lvl2pPr lvl="1" algn="ctr">
              <a:spcBef>
                <a:spcPts val="2240"/>
              </a:spcBef>
              <a:spcAft>
                <a:spcPts val="0"/>
              </a:spcAft>
              <a:buClr>
                <a:schemeClr val="dk1"/>
              </a:buClr>
              <a:buSzPts val="11200"/>
              <a:buFont typeface="Times New Roman"/>
              <a:buNone/>
              <a:defRPr/>
            </a:lvl2pPr>
            <a:lvl3pPr lvl="2" algn="ctr">
              <a:spcBef>
                <a:spcPts val="1920"/>
              </a:spcBef>
              <a:spcAft>
                <a:spcPts val="0"/>
              </a:spcAft>
              <a:buClr>
                <a:schemeClr val="dk1"/>
              </a:buClr>
              <a:buSzPts val="9600"/>
              <a:buFont typeface="Times New Roman"/>
              <a:buNone/>
              <a:defRPr/>
            </a:lvl3pPr>
            <a:lvl4pPr lvl="3" algn="ctr">
              <a:spcBef>
                <a:spcPts val="1600"/>
              </a:spcBef>
              <a:spcAft>
                <a:spcPts val="0"/>
              </a:spcAft>
              <a:buClr>
                <a:schemeClr val="dk1"/>
              </a:buClr>
              <a:buSzPts val="8000"/>
              <a:buFont typeface="Times New Roman"/>
              <a:buNone/>
              <a:defRPr/>
            </a:lvl4pPr>
            <a:lvl5pPr lvl="4" algn="ctr">
              <a:spcBef>
                <a:spcPts val="1600"/>
              </a:spcBef>
              <a:spcAft>
                <a:spcPts val="0"/>
              </a:spcAft>
              <a:buClr>
                <a:schemeClr val="dk1"/>
              </a:buClr>
              <a:buSzPts val="8000"/>
              <a:buFont typeface="Times New Roman"/>
              <a:buNone/>
              <a:defRPr/>
            </a:lvl5pPr>
            <a:lvl6pPr lvl="5" algn="ctr">
              <a:spcBef>
                <a:spcPts val="1600"/>
              </a:spcBef>
              <a:spcAft>
                <a:spcPts val="0"/>
              </a:spcAft>
              <a:buClr>
                <a:schemeClr val="dk1"/>
              </a:buClr>
              <a:buSzPts val="8000"/>
              <a:buFont typeface="Times New Roman"/>
              <a:buNone/>
              <a:defRPr/>
            </a:lvl6pPr>
            <a:lvl7pPr lvl="6" algn="ctr">
              <a:spcBef>
                <a:spcPts val="1600"/>
              </a:spcBef>
              <a:spcAft>
                <a:spcPts val="0"/>
              </a:spcAft>
              <a:buClr>
                <a:schemeClr val="dk1"/>
              </a:buClr>
              <a:buSzPts val="8000"/>
              <a:buFont typeface="Times New Roman"/>
              <a:buNone/>
              <a:defRPr/>
            </a:lvl7pPr>
            <a:lvl8pPr lvl="7" algn="ctr">
              <a:spcBef>
                <a:spcPts val="1600"/>
              </a:spcBef>
              <a:spcAft>
                <a:spcPts val="0"/>
              </a:spcAft>
              <a:buClr>
                <a:schemeClr val="dk1"/>
              </a:buClr>
              <a:buSzPts val="8000"/>
              <a:buFont typeface="Times New Roman"/>
              <a:buNone/>
              <a:defRPr/>
            </a:lvl8pPr>
            <a:lvl9pPr lvl="8" algn="ctr">
              <a:spcBef>
                <a:spcPts val="1600"/>
              </a:spcBef>
              <a:spcAft>
                <a:spcPts val="0"/>
              </a:spcAft>
              <a:buClr>
                <a:schemeClr val="dk1"/>
              </a:buClr>
              <a:buSzPts val="8000"/>
              <a:buFont typeface="Times New Roman"/>
              <a:buNone/>
              <a:defRPr/>
            </a:lvl9pPr>
          </a:lstStyle>
          <a:p>
            <a:endParaRPr/>
          </a:p>
        </p:txBody>
      </p:sp>
      <p:sp>
        <p:nvSpPr>
          <p:cNvPr id="18" name="Google Shape;18;p2"/>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889250" y="17627600"/>
            <a:ext cx="31089601" cy="5448300"/>
          </a:xfrm>
          <a:prstGeom prst="rect">
            <a:avLst/>
          </a:prstGeom>
          <a:noFill/>
          <a:ln>
            <a:noFill/>
          </a:ln>
        </p:spPr>
        <p:txBody>
          <a:bodyPr spcFirstLastPara="1" wrap="square" lIns="368050" tIns="184025" rIns="368050" bIns="184025" anchor="t" anchorCtr="0"/>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2889250" y="11626850"/>
            <a:ext cx="31089601" cy="6000750"/>
          </a:xfrm>
          <a:prstGeom prst="rect">
            <a:avLst/>
          </a:prstGeom>
          <a:noFill/>
          <a:ln>
            <a:noFill/>
          </a:ln>
        </p:spPr>
        <p:txBody>
          <a:bodyPr spcFirstLastPara="1" wrap="square" lIns="368050" tIns="184025" rIns="368050" bIns="184025" anchor="b" anchorCtr="0"/>
          <a:lstStyle>
            <a:lvl1pPr marL="457200" lvl="0" indent="-228600" algn="l">
              <a:spcBef>
                <a:spcPts val="400"/>
              </a:spcBef>
              <a:spcAft>
                <a:spcPts val="0"/>
              </a:spcAft>
              <a:buClr>
                <a:schemeClr val="dk1"/>
              </a:buClr>
              <a:buSzPts val="2000"/>
              <a:buFont typeface="Times New Roman"/>
              <a:buNone/>
              <a:defRPr sz="2000"/>
            </a:lvl1pPr>
            <a:lvl2pPr marL="914400" lvl="1" indent="-228600" algn="l">
              <a:spcBef>
                <a:spcPts val="360"/>
              </a:spcBef>
              <a:spcAft>
                <a:spcPts val="0"/>
              </a:spcAft>
              <a:buClr>
                <a:schemeClr val="dk1"/>
              </a:buClr>
              <a:buSzPts val="1800"/>
              <a:buFont typeface="Times New Roman"/>
              <a:buNone/>
              <a:defRPr sz="1800"/>
            </a:lvl2pPr>
            <a:lvl3pPr marL="1371600" lvl="2" indent="-228600" algn="l">
              <a:spcBef>
                <a:spcPts val="320"/>
              </a:spcBef>
              <a:spcAft>
                <a:spcPts val="0"/>
              </a:spcAft>
              <a:buClr>
                <a:schemeClr val="dk1"/>
              </a:buClr>
              <a:buSzPts val="1600"/>
              <a:buFont typeface="Times New Roman"/>
              <a:buNone/>
              <a:defRPr sz="1600"/>
            </a:lvl3pPr>
            <a:lvl4pPr marL="1828800" lvl="3" indent="-228600" algn="l">
              <a:spcBef>
                <a:spcPts val="280"/>
              </a:spcBef>
              <a:spcAft>
                <a:spcPts val="0"/>
              </a:spcAft>
              <a:buClr>
                <a:schemeClr val="dk1"/>
              </a:buClr>
              <a:buSzPts val="1400"/>
              <a:buFont typeface="Times New Roman"/>
              <a:buNone/>
              <a:defRPr sz="1400"/>
            </a:lvl4pPr>
            <a:lvl5pPr marL="2286000" lvl="4" indent="-228600" algn="l">
              <a:spcBef>
                <a:spcPts val="280"/>
              </a:spcBef>
              <a:spcAft>
                <a:spcPts val="0"/>
              </a:spcAft>
              <a:buClr>
                <a:schemeClr val="dk1"/>
              </a:buClr>
              <a:buSzPts val="1400"/>
              <a:buFont typeface="Times New Roman"/>
              <a:buNone/>
              <a:defRPr sz="1400"/>
            </a:lvl5pPr>
            <a:lvl6pPr marL="2743200" lvl="5" indent="-228600" algn="l">
              <a:spcBef>
                <a:spcPts val="280"/>
              </a:spcBef>
              <a:spcAft>
                <a:spcPts val="0"/>
              </a:spcAft>
              <a:buClr>
                <a:schemeClr val="dk1"/>
              </a:buClr>
              <a:buSzPts val="1400"/>
              <a:buFont typeface="Times New Roman"/>
              <a:buNone/>
              <a:defRPr sz="1400"/>
            </a:lvl6pPr>
            <a:lvl7pPr marL="3200400" lvl="6" indent="-228600" algn="l">
              <a:spcBef>
                <a:spcPts val="280"/>
              </a:spcBef>
              <a:spcAft>
                <a:spcPts val="0"/>
              </a:spcAft>
              <a:buClr>
                <a:schemeClr val="dk1"/>
              </a:buClr>
              <a:buSzPts val="1400"/>
              <a:buFont typeface="Times New Roman"/>
              <a:buNone/>
              <a:defRPr sz="1400"/>
            </a:lvl7pPr>
            <a:lvl8pPr marL="3657600" lvl="7" indent="-228600" algn="l">
              <a:spcBef>
                <a:spcPts val="280"/>
              </a:spcBef>
              <a:spcAft>
                <a:spcPts val="0"/>
              </a:spcAft>
              <a:buClr>
                <a:schemeClr val="dk1"/>
              </a:buClr>
              <a:buSzPts val="1400"/>
              <a:buFont typeface="Times New Roman"/>
              <a:buNone/>
              <a:defRPr sz="1400"/>
            </a:lvl8pPr>
            <a:lvl9pPr marL="4114800" lvl="8" indent="-228600" algn="l">
              <a:spcBef>
                <a:spcPts val="280"/>
              </a:spcBef>
              <a:spcAft>
                <a:spcPts val="0"/>
              </a:spcAft>
              <a:buClr>
                <a:schemeClr val="dk1"/>
              </a:buClr>
              <a:buSzPts val="1400"/>
              <a:buFont typeface="Times New Roman"/>
              <a:buNone/>
              <a:defRPr sz="1400"/>
            </a:lvl9pPr>
          </a:lstStyle>
          <a:p>
            <a:endParaRPr/>
          </a:p>
        </p:txBody>
      </p:sp>
      <p:sp>
        <p:nvSpPr>
          <p:cNvPr id="75" name="Google Shape;75;p11"/>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2743200" y="2438400"/>
            <a:ext cx="31089601" cy="4572000"/>
          </a:xfrm>
          <a:prstGeom prst="rect">
            <a:avLst/>
          </a:prstGeom>
          <a:noFill/>
          <a:ln>
            <a:noFill/>
          </a:ln>
        </p:spPr>
        <p:txBody>
          <a:bodyPr spcFirstLastPara="1" wrap="square" lIns="368050" tIns="184025" rIns="368050" bIns="184025"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body" idx="1"/>
          </p:nvPr>
        </p:nvSpPr>
        <p:spPr>
          <a:xfrm>
            <a:off x="2743200" y="7924800"/>
            <a:ext cx="31089601" cy="16459200"/>
          </a:xfrm>
          <a:prstGeom prst="rect">
            <a:avLst/>
          </a:prstGeom>
          <a:noFill/>
          <a:ln>
            <a:noFill/>
          </a:ln>
        </p:spPr>
        <p:txBody>
          <a:bodyPr spcFirstLastPara="1" wrap="square" lIns="368050" tIns="184025" rIns="368050" bIns="1840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rot="5400000">
            <a:off x="18973800" y="9525000"/>
            <a:ext cx="21945600" cy="7772400"/>
          </a:xfrm>
          <a:prstGeom prst="rect">
            <a:avLst/>
          </a:prstGeom>
          <a:noFill/>
          <a:ln>
            <a:noFill/>
          </a:ln>
        </p:spPr>
        <p:txBody>
          <a:bodyPr spcFirstLastPara="1" wrap="square" lIns="368050" tIns="184025" rIns="368050" bIns="184025"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3"/>
          <p:cNvSpPr txBox="1">
            <a:spLocks noGrp="1"/>
          </p:cNvSpPr>
          <p:nvPr>
            <p:ph type="body" idx="1"/>
          </p:nvPr>
        </p:nvSpPr>
        <p:spPr>
          <a:xfrm rot="5400000">
            <a:off x="3352800" y="1828800"/>
            <a:ext cx="21945600" cy="23164800"/>
          </a:xfrm>
          <a:prstGeom prst="rect">
            <a:avLst/>
          </a:prstGeom>
          <a:noFill/>
          <a:ln>
            <a:noFill/>
          </a:ln>
        </p:spPr>
        <p:txBody>
          <a:bodyPr spcFirstLastPara="1" wrap="square" lIns="368050" tIns="184025" rIns="368050" bIns="1840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2743200" y="2438400"/>
            <a:ext cx="31089601" cy="4572000"/>
          </a:xfrm>
          <a:prstGeom prst="rect">
            <a:avLst/>
          </a:prstGeom>
          <a:noFill/>
          <a:ln>
            <a:noFill/>
          </a:ln>
        </p:spPr>
        <p:txBody>
          <a:bodyPr spcFirstLastPara="1" wrap="square" lIns="368050" tIns="184025" rIns="368050" bIns="184025"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rot="5400000">
            <a:off x="10058400" y="609600"/>
            <a:ext cx="16459200" cy="31089601"/>
          </a:xfrm>
          <a:prstGeom prst="rect">
            <a:avLst/>
          </a:prstGeom>
          <a:noFill/>
          <a:ln>
            <a:noFill/>
          </a:ln>
        </p:spPr>
        <p:txBody>
          <a:bodyPr spcFirstLastPara="1" wrap="square" lIns="368050" tIns="184025" rIns="368050" bIns="1840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169150" y="19202400"/>
            <a:ext cx="21945600" cy="2266950"/>
          </a:xfrm>
          <a:prstGeom prst="rect">
            <a:avLst/>
          </a:prstGeom>
          <a:noFill/>
          <a:ln>
            <a:noFill/>
          </a:ln>
        </p:spPr>
        <p:txBody>
          <a:bodyPr spcFirstLastPara="1" wrap="square" lIns="368050" tIns="184025" rIns="368050" bIns="184025" anchor="b" anchorCtr="0"/>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5"/>
          <p:cNvSpPr>
            <a:spLocks noGrp="1"/>
          </p:cNvSpPr>
          <p:nvPr>
            <p:ph type="pic" idx="2"/>
          </p:nvPr>
        </p:nvSpPr>
        <p:spPr>
          <a:xfrm>
            <a:off x="7169150" y="2451100"/>
            <a:ext cx="21945600" cy="16459200"/>
          </a:xfrm>
          <a:prstGeom prst="rect">
            <a:avLst/>
          </a:prstGeom>
          <a:noFill/>
          <a:ln>
            <a:noFill/>
          </a:ln>
        </p:spPr>
        <p:txBody>
          <a:bodyPr spcFirstLastPara="1" wrap="square" lIns="368050" tIns="184025" rIns="368050" bIns="184025"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6" name="Google Shape;36;p5"/>
          <p:cNvSpPr txBox="1">
            <a:spLocks noGrp="1"/>
          </p:cNvSpPr>
          <p:nvPr>
            <p:ph type="body" idx="1"/>
          </p:nvPr>
        </p:nvSpPr>
        <p:spPr>
          <a:xfrm>
            <a:off x="7169150" y="21469350"/>
            <a:ext cx="21945600" cy="3219450"/>
          </a:xfrm>
          <a:prstGeom prst="rect">
            <a:avLst/>
          </a:prstGeom>
          <a:noFill/>
          <a:ln>
            <a:noFill/>
          </a:ln>
        </p:spPr>
        <p:txBody>
          <a:bodyPr spcFirstLastPara="1" wrap="square" lIns="368050" tIns="184025" rIns="368050" bIns="184025" anchor="t" anchorCtr="0"/>
          <a:lstStyle>
            <a:lvl1pPr marL="457200" lvl="0" indent="-228600" algn="l">
              <a:spcBef>
                <a:spcPts val="280"/>
              </a:spcBef>
              <a:spcAft>
                <a:spcPts val="0"/>
              </a:spcAft>
              <a:buClr>
                <a:schemeClr val="dk1"/>
              </a:buClr>
              <a:buSzPts val="1400"/>
              <a:buFont typeface="Times New Roman"/>
              <a:buNone/>
              <a:defRPr sz="1400"/>
            </a:lvl1pPr>
            <a:lvl2pPr marL="914400" lvl="1" indent="-228600" algn="l">
              <a:spcBef>
                <a:spcPts val="240"/>
              </a:spcBef>
              <a:spcAft>
                <a:spcPts val="0"/>
              </a:spcAft>
              <a:buClr>
                <a:schemeClr val="dk1"/>
              </a:buClr>
              <a:buSzPts val="1200"/>
              <a:buFont typeface="Times New Roman"/>
              <a:buNone/>
              <a:defRPr sz="1200"/>
            </a:lvl2pPr>
            <a:lvl3pPr marL="1371600" lvl="2" indent="-228600" algn="l">
              <a:spcBef>
                <a:spcPts val="200"/>
              </a:spcBef>
              <a:spcAft>
                <a:spcPts val="0"/>
              </a:spcAft>
              <a:buClr>
                <a:schemeClr val="dk1"/>
              </a:buClr>
              <a:buSzPts val="1000"/>
              <a:buFont typeface="Times New Roman"/>
              <a:buNone/>
              <a:defRPr sz="1000"/>
            </a:lvl3pPr>
            <a:lvl4pPr marL="1828800" lvl="3" indent="-228600" algn="l">
              <a:spcBef>
                <a:spcPts val="180"/>
              </a:spcBef>
              <a:spcAft>
                <a:spcPts val="0"/>
              </a:spcAft>
              <a:buClr>
                <a:schemeClr val="dk1"/>
              </a:buClr>
              <a:buSzPts val="900"/>
              <a:buFont typeface="Times New Roman"/>
              <a:buNone/>
              <a:defRPr sz="900"/>
            </a:lvl4pPr>
            <a:lvl5pPr marL="2286000" lvl="4" indent="-228600" algn="l">
              <a:spcBef>
                <a:spcPts val="180"/>
              </a:spcBef>
              <a:spcAft>
                <a:spcPts val="0"/>
              </a:spcAft>
              <a:buClr>
                <a:schemeClr val="dk1"/>
              </a:buClr>
              <a:buSzPts val="900"/>
              <a:buFont typeface="Times New Roman"/>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37" name="Google Shape;37;p5"/>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1828800" y="1092200"/>
            <a:ext cx="12033249" cy="4648200"/>
          </a:xfrm>
          <a:prstGeom prst="rect">
            <a:avLst/>
          </a:prstGeom>
          <a:noFill/>
          <a:ln>
            <a:noFill/>
          </a:ln>
        </p:spPr>
        <p:txBody>
          <a:bodyPr spcFirstLastPara="1" wrap="square" lIns="368050" tIns="184025" rIns="368050" bIns="184025" anchor="b" anchorCtr="0"/>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14300200" y="1092200"/>
            <a:ext cx="20447000" cy="23412450"/>
          </a:xfrm>
          <a:prstGeom prst="rect">
            <a:avLst/>
          </a:prstGeom>
          <a:noFill/>
          <a:ln>
            <a:noFill/>
          </a:ln>
        </p:spPr>
        <p:txBody>
          <a:bodyPr spcFirstLastPara="1" wrap="square" lIns="368050" tIns="184025" rIns="368050" bIns="184025" anchor="t" anchorCtr="0"/>
          <a:lstStyle>
            <a:lvl1pPr marL="457200" lvl="0" indent="-431800" algn="l">
              <a:spcBef>
                <a:spcPts val="640"/>
              </a:spcBef>
              <a:spcAft>
                <a:spcPts val="0"/>
              </a:spcAft>
              <a:buClr>
                <a:schemeClr val="dk1"/>
              </a:buClr>
              <a:buSzPts val="3200"/>
              <a:buFont typeface="Times New Roman"/>
              <a:buChar char="•"/>
              <a:defRPr sz="3200"/>
            </a:lvl1pPr>
            <a:lvl2pPr marL="914400" lvl="1" indent="-406400" algn="l">
              <a:spcBef>
                <a:spcPts val="560"/>
              </a:spcBef>
              <a:spcAft>
                <a:spcPts val="0"/>
              </a:spcAft>
              <a:buClr>
                <a:schemeClr val="dk1"/>
              </a:buClr>
              <a:buSzPts val="2800"/>
              <a:buFont typeface="Times New Roman"/>
              <a:buChar char="–"/>
              <a:defRPr sz="2800"/>
            </a:lvl2pPr>
            <a:lvl3pPr marL="1371600" lvl="2" indent="-381000" algn="l">
              <a:spcBef>
                <a:spcPts val="480"/>
              </a:spcBef>
              <a:spcAft>
                <a:spcPts val="0"/>
              </a:spcAft>
              <a:buClr>
                <a:schemeClr val="dk1"/>
              </a:buClr>
              <a:buSzPts val="2400"/>
              <a:buFont typeface="Times New Roman"/>
              <a:buChar char="•"/>
              <a:defRPr sz="2400"/>
            </a:lvl3pPr>
            <a:lvl4pPr marL="1828800" lvl="3" indent="-355600" algn="l">
              <a:spcBef>
                <a:spcPts val="400"/>
              </a:spcBef>
              <a:spcAft>
                <a:spcPts val="0"/>
              </a:spcAft>
              <a:buClr>
                <a:schemeClr val="dk1"/>
              </a:buClr>
              <a:buSzPts val="2000"/>
              <a:buFont typeface="Times New Roman"/>
              <a:buChar char="–"/>
              <a:defRPr sz="2000"/>
            </a:lvl4pPr>
            <a:lvl5pPr marL="2286000" lvl="4" indent="-355600" algn="l">
              <a:spcBef>
                <a:spcPts val="400"/>
              </a:spcBef>
              <a:spcAft>
                <a:spcPts val="0"/>
              </a:spcAft>
              <a:buClr>
                <a:schemeClr val="dk1"/>
              </a:buClr>
              <a:buSzPts val="2000"/>
              <a:buFont typeface="Times New Roman"/>
              <a:buChar char="•"/>
              <a:defRPr sz="2000"/>
            </a:lvl5pPr>
            <a:lvl6pPr marL="2743200" lvl="5" indent="-355600" algn="l">
              <a:spcBef>
                <a:spcPts val="400"/>
              </a:spcBef>
              <a:spcAft>
                <a:spcPts val="0"/>
              </a:spcAft>
              <a:buClr>
                <a:schemeClr val="dk1"/>
              </a:buClr>
              <a:buSzPts val="2000"/>
              <a:buFont typeface="Times New Roman"/>
              <a:buChar char="•"/>
              <a:defRPr sz="2000"/>
            </a:lvl6pPr>
            <a:lvl7pPr marL="3200400" lvl="6" indent="-355600" algn="l">
              <a:spcBef>
                <a:spcPts val="400"/>
              </a:spcBef>
              <a:spcAft>
                <a:spcPts val="0"/>
              </a:spcAft>
              <a:buClr>
                <a:schemeClr val="dk1"/>
              </a:buClr>
              <a:buSzPts val="2000"/>
              <a:buFont typeface="Times New Roman"/>
              <a:buChar char="•"/>
              <a:defRPr sz="2000"/>
            </a:lvl7pPr>
            <a:lvl8pPr marL="3657600" lvl="7" indent="-355600" algn="l">
              <a:spcBef>
                <a:spcPts val="400"/>
              </a:spcBef>
              <a:spcAft>
                <a:spcPts val="0"/>
              </a:spcAft>
              <a:buClr>
                <a:schemeClr val="dk1"/>
              </a:buClr>
              <a:buSzPts val="2000"/>
              <a:buFont typeface="Times New Roman"/>
              <a:buChar char="•"/>
              <a:defRPr sz="2000"/>
            </a:lvl8pPr>
            <a:lvl9pPr marL="4114800" lvl="8" indent="-355600" algn="l">
              <a:spcBef>
                <a:spcPts val="400"/>
              </a:spcBef>
              <a:spcAft>
                <a:spcPts val="0"/>
              </a:spcAft>
              <a:buClr>
                <a:schemeClr val="dk1"/>
              </a:buClr>
              <a:buSzPts val="2000"/>
              <a:buFont typeface="Times New Roman"/>
              <a:buChar char="•"/>
              <a:defRPr sz="2000"/>
            </a:lvl9pPr>
          </a:lstStyle>
          <a:p>
            <a:endParaRPr/>
          </a:p>
        </p:txBody>
      </p:sp>
      <p:sp>
        <p:nvSpPr>
          <p:cNvPr id="43" name="Google Shape;43;p6"/>
          <p:cNvSpPr txBox="1">
            <a:spLocks noGrp="1"/>
          </p:cNvSpPr>
          <p:nvPr>
            <p:ph type="body" idx="2"/>
          </p:nvPr>
        </p:nvSpPr>
        <p:spPr>
          <a:xfrm>
            <a:off x="1828800" y="5740400"/>
            <a:ext cx="12033249" cy="18764249"/>
          </a:xfrm>
          <a:prstGeom prst="rect">
            <a:avLst/>
          </a:prstGeom>
          <a:noFill/>
          <a:ln>
            <a:noFill/>
          </a:ln>
        </p:spPr>
        <p:txBody>
          <a:bodyPr spcFirstLastPara="1" wrap="square" lIns="368050" tIns="184025" rIns="368050" bIns="184025" anchor="t" anchorCtr="0"/>
          <a:lstStyle>
            <a:lvl1pPr marL="457200" lvl="0" indent="-228600" algn="l">
              <a:spcBef>
                <a:spcPts val="280"/>
              </a:spcBef>
              <a:spcAft>
                <a:spcPts val="0"/>
              </a:spcAft>
              <a:buClr>
                <a:schemeClr val="dk1"/>
              </a:buClr>
              <a:buSzPts val="1400"/>
              <a:buFont typeface="Times New Roman"/>
              <a:buNone/>
              <a:defRPr sz="1400"/>
            </a:lvl1pPr>
            <a:lvl2pPr marL="914400" lvl="1" indent="-228600" algn="l">
              <a:spcBef>
                <a:spcPts val="240"/>
              </a:spcBef>
              <a:spcAft>
                <a:spcPts val="0"/>
              </a:spcAft>
              <a:buClr>
                <a:schemeClr val="dk1"/>
              </a:buClr>
              <a:buSzPts val="1200"/>
              <a:buFont typeface="Times New Roman"/>
              <a:buNone/>
              <a:defRPr sz="1200"/>
            </a:lvl2pPr>
            <a:lvl3pPr marL="1371600" lvl="2" indent="-228600" algn="l">
              <a:spcBef>
                <a:spcPts val="200"/>
              </a:spcBef>
              <a:spcAft>
                <a:spcPts val="0"/>
              </a:spcAft>
              <a:buClr>
                <a:schemeClr val="dk1"/>
              </a:buClr>
              <a:buSzPts val="1000"/>
              <a:buFont typeface="Times New Roman"/>
              <a:buNone/>
              <a:defRPr sz="1000"/>
            </a:lvl3pPr>
            <a:lvl4pPr marL="1828800" lvl="3" indent="-228600" algn="l">
              <a:spcBef>
                <a:spcPts val="180"/>
              </a:spcBef>
              <a:spcAft>
                <a:spcPts val="0"/>
              </a:spcAft>
              <a:buClr>
                <a:schemeClr val="dk1"/>
              </a:buClr>
              <a:buSzPts val="900"/>
              <a:buFont typeface="Times New Roman"/>
              <a:buNone/>
              <a:defRPr sz="900"/>
            </a:lvl4pPr>
            <a:lvl5pPr marL="2286000" lvl="4" indent="-228600" algn="l">
              <a:spcBef>
                <a:spcPts val="180"/>
              </a:spcBef>
              <a:spcAft>
                <a:spcPts val="0"/>
              </a:spcAft>
              <a:buClr>
                <a:schemeClr val="dk1"/>
              </a:buClr>
              <a:buSzPts val="900"/>
              <a:buFont typeface="Times New Roman"/>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44" name="Google Shape;44;p6"/>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7"/>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2743200" y="2438400"/>
            <a:ext cx="31089601" cy="4572000"/>
          </a:xfrm>
          <a:prstGeom prst="rect">
            <a:avLst/>
          </a:prstGeom>
          <a:noFill/>
          <a:ln>
            <a:noFill/>
          </a:ln>
        </p:spPr>
        <p:txBody>
          <a:bodyPr spcFirstLastPara="1" wrap="square" lIns="368050" tIns="184025" rIns="368050" bIns="184025"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1828800" y="1098550"/>
            <a:ext cx="32918401" cy="4572000"/>
          </a:xfrm>
          <a:prstGeom prst="rect">
            <a:avLst/>
          </a:prstGeom>
          <a:noFill/>
          <a:ln>
            <a:noFill/>
          </a:ln>
        </p:spPr>
        <p:txBody>
          <a:bodyPr spcFirstLastPara="1" wrap="square" lIns="368050" tIns="184025" rIns="368050" bIns="184025"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1828800" y="6140450"/>
            <a:ext cx="16160750" cy="2559050"/>
          </a:xfrm>
          <a:prstGeom prst="rect">
            <a:avLst/>
          </a:prstGeom>
          <a:noFill/>
          <a:ln>
            <a:noFill/>
          </a:ln>
        </p:spPr>
        <p:txBody>
          <a:bodyPr spcFirstLastPara="1" wrap="square" lIns="368050" tIns="184025" rIns="368050" bIns="184025" anchor="b" anchorCtr="0"/>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59" name="Google Shape;59;p9"/>
          <p:cNvSpPr txBox="1">
            <a:spLocks noGrp="1"/>
          </p:cNvSpPr>
          <p:nvPr>
            <p:ph type="body" idx="2"/>
          </p:nvPr>
        </p:nvSpPr>
        <p:spPr>
          <a:xfrm>
            <a:off x="1828800" y="8699500"/>
            <a:ext cx="16160750" cy="15805151"/>
          </a:xfrm>
          <a:prstGeom prst="rect">
            <a:avLst/>
          </a:prstGeom>
          <a:noFill/>
          <a:ln>
            <a:noFill/>
          </a:ln>
        </p:spPr>
        <p:txBody>
          <a:bodyPr spcFirstLastPara="1" wrap="square" lIns="368050" tIns="184025" rIns="368050" bIns="184025" anchor="t" anchorCtr="0"/>
          <a:lstStyle>
            <a:lvl1pPr marL="457200" lvl="0" indent="-381000" algn="l">
              <a:spcBef>
                <a:spcPts val="480"/>
              </a:spcBef>
              <a:spcAft>
                <a:spcPts val="0"/>
              </a:spcAft>
              <a:buClr>
                <a:schemeClr val="dk1"/>
              </a:buClr>
              <a:buSzPts val="2400"/>
              <a:buFont typeface="Times New Roman"/>
              <a:buChar char="•"/>
              <a:defRPr sz="2400"/>
            </a:lvl1pPr>
            <a:lvl2pPr marL="914400" lvl="1" indent="-355600" algn="l">
              <a:spcBef>
                <a:spcPts val="400"/>
              </a:spcBef>
              <a:spcAft>
                <a:spcPts val="0"/>
              </a:spcAft>
              <a:buClr>
                <a:schemeClr val="dk1"/>
              </a:buClr>
              <a:buSzPts val="2000"/>
              <a:buFont typeface="Times New Roman"/>
              <a:buChar char="–"/>
              <a:defRPr sz="2000"/>
            </a:lvl2pPr>
            <a:lvl3pPr marL="1371600" lvl="2" indent="-342900" algn="l">
              <a:spcBef>
                <a:spcPts val="360"/>
              </a:spcBef>
              <a:spcAft>
                <a:spcPts val="0"/>
              </a:spcAft>
              <a:buClr>
                <a:schemeClr val="dk1"/>
              </a:buClr>
              <a:buSzPts val="1800"/>
              <a:buFont typeface="Times New Roman"/>
              <a:buChar char="•"/>
              <a:defRPr sz="1800"/>
            </a:lvl3pPr>
            <a:lvl4pPr marL="1828800" lvl="3" indent="-330200" algn="l">
              <a:spcBef>
                <a:spcPts val="320"/>
              </a:spcBef>
              <a:spcAft>
                <a:spcPts val="0"/>
              </a:spcAft>
              <a:buClr>
                <a:schemeClr val="dk1"/>
              </a:buClr>
              <a:buSzPts val="1600"/>
              <a:buFont typeface="Times New Roman"/>
              <a:buChar char="–"/>
              <a:defRPr sz="1600"/>
            </a:lvl4pPr>
            <a:lvl5pPr marL="2286000" lvl="4" indent="-330200" algn="l">
              <a:spcBef>
                <a:spcPts val="320"/>
              </a:spcBef>
              <a:spcAft>
                <a:spcPts val="0"/>
              </a:spcAft>
              <a:buClr>
                <a:schemeClr val="dk1"/>
              </a:buClr>
              <a:buSzPts val="1600"/>
              <a:buFont typeface="Times New Roman"/>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60" name="Google Shape;60;p9"/>
          <p:cNvSpPr txBox="1">
            <a:spLocks noGrp="1"/>
          </p:cNvSpPr>
          <p:nvPr>
            <p:ph type="body" idx="3"/>
          </p:nvPr>
        </p:nvSpPr>
        <p:spPr>
          <a:xfrm>
            <a:off x="18580100" y="6140450"/>
            <a:ext cx="16167100" cy="2559050"/>
          </a:xfrm>
          <a:prstGeom prst="rect">
            <a:avLst/>
          </a:prstGeom>
          <a:noFill/>
          <a:ln>
            <a:noFill/>
          </a:ln>
        </p:spPr>
        <p:txBody>
          <a:bodyPr spcFirstLastPara="1" wrap="square" lIns="368050" tIns="184025" rIns="368050" bIns="184025" anchor="b" anchorCtr="0"/>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61" name="Google Shape;61;p9"/>
          <p:cNvSpPr txBox="1">
            <a:spLocks noGrp="1"/>
          </p:cNvSpPr>
          <p:nvPr>
            <p:ph type="body" idx="4"/>
          </p:nvPr>
        </p:nvSpPr>
        <p:spPr>
          <a:xfrm>
            <a:off x="18580100" y="8699500"/>
            <a:ext cx="16167100" cy="15805151"/>
          </a:xfrm>
          <a:prstGeom prst="rect">
            <a:avLst/>
          </a:prstGeom>
          <a:noFill/>
          <a:ln>
            <a:noFill/>
          </a:ln>
        </p:spPr>
        <p:txBody>
          <a:bodyPr spcFirstLastPara="1" wrap="square" lIns="368050" tIns="184025" rIns="368050" bIns="184025" anchor="t" anchorCtr="0"/>
          <a:lstStyle>
            <a:lvl1pPr marL="457200" lvl="0" indent="-381000" algn="l">
              <a:spcBef>
                <a:spcPts val="480"/>
              </a:spcBef>
              <a:spcAft>
                <a:spcPts val="0"/>
              </a:spcAft>
              <a:buClr>
                <a:schemeClr val="dk1"/>
              </a:buClr>
              <a:buSzPts val="2400"/>
              <a:buFont typeface="Times New Roman"/>
              <a:buChar char="•"/>
              <a:defRPr sz="2400"/>
            </a:lvl1pPr>
            <a:lvl2pPr marL="914400" lvl="1" indent="-355600" algn="l">
              <a:spcBef>
                <a:spcPts val="400"/>
              </a:spcBef>
              <a:spcAft>
                <a:spcPts val="0"/>
              </a:spcAft>
              <a:buClr>
                <a:schemeClr val="dk1"/>
              </a:buClr>
              <a:buSzPts val="2000"/>
              <a:buFont typeface="Times New Roman"/>
              <a:buChar char="–"/>
              <a:defRPr sz="2000"/>
            </a:lvl2pPr>
            <a:lvl3pPr marL="1371600" lvl="2" indent="-342900" algn="l">
              <a:spcBef>
                <a:spcPts val="360"/>
              </a:spcBef>
              <a:spcAft>
                <a:spcPts val="0"/>
              </a:spcAft>
              <a:buClr>
                <a:schemeClr val="dk1"/>
              </a:buClr>
              <a:buSzPts val="1800"/>
              <a:buFont typeface="Times New Roman"/>
              <a:buChar char="•"/>
              <a:defRPr sz="1800"/>
            </a:lvl3pPr>
            <a:lvl4pPr marL="1828800" lvl="3" indent="-330200" algn="l">
              <a:spcBef>
                <a:spcPts val="320"/>
              </a:spcBef>
              <a:spcAft>
                <a:spcPts val="0"/>
              </a:spcAft>
              <a:buClr>
                <a:schemeClr val="dk1"/>
              </a:buClr>
              <a:buSzPts val="1600"/>
              <a:buFont typeface="Times New Roman"/>
              <a:buChar char="–"/>
              <a:defRPr sz="1600"/>
            </a:lvl4pPr>
            <a:lvl5pPr marL="2286000" lvl="4" indent="-330200" algn="l">
              <a:spcBef>
                <a:spcPts val="320"/>
              </a:spcBef>
              <a:spcAft>
                <a:spcPts val="0"/>
              </a:spcAft>
              <a:buClr>
                <a:schemeClr val="dk1"/>
              </a:buClr>
              <a:buSzPts val="1600"/>
              <a:buFont typeface="Times New Roman"/>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62" name="Google Shape;62;p9"/>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743200" y="2438400"/>
            <a:ext cx="31089601" cy="4572000"/>
          </a:xfrm>
          <a:prstGeom prst="rect">
            <a:avLst/>
          </a:prstGeom>
          <a:noFill/>
          <a:ln>
            <a:noFill/>
          </a:ln>
        </p:spPr>
        <p:txBody>
          <a:bodyPr spcFirstLastPara="1" wrap="square" lIns="368050" tIns="184025" rIns="368050" bIns="184025"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2743200" y="7924800"/>
            <a:ext cx="15468600" cy="16459200"/>
          </a:xfrm>
          <a:prstGeom prst="rect">
            <a:avLst/>
          </a:prstGeom>
          <a:noFill/>
          <a:ln>
            <a:noFill/>
          </a:ln>
        </p:spPr>
        <p:txBody>
          <a:bodyPr spcFirstLastPara="1" wrap="square" lIns="368050" tIns="184025" rIns="368050" bIns="184025" anchor="t" anchorCtr="0"/>
          <a:lstStyle>
            <a:lvl1pPr marL="457200" lvl="0" indent="-406400" algn="l">
              <a:spcBef>
                <a:spcPts val="560"/>
              </a:spcBef>
              <a:spcAft>
                <a:spcPts val="0"/>
              </a:spcAft>
              <a:buClr>
                <a:schemeClr val="dk1"/>
              </a:buClr>
              <a:buSzPts val="2800"/>
              <a:buFont typeface="Times New Roman"/>
              <a:buChar char="•"/>
              <a:defRPr sz="2800"/>
            </a:lvl1pPr>
            <a:lvl2pPr marL="914400" lvl="1" indent="-381000" algn="l">
              <a:spcBef>
                <a:spcPts val="480"/>
              </a:spcBef>
              <a:spcAft>
                <a:spcPts val="0"/>
              </a:spcAft>
              <a:buClr>
                <a:schemeClr val="dk1"/>
              </a:buClr>
              <a:buSzPts val="2400"/>
              <a:buFont typeface="Times New Roman"/>
              <a:buChar char="–"/>
              <a:defRPr sz="2400"/>
            </a:lvl2pPr>
            <a:lvl3pPr marL="1371600" lvl="2" indent="-355600" algn="l">
              <a:spcBef>
                <a:spcPts val="400"/>
              </a:spcBef>
              <a:spcAft>
                <a:spcPts val="0"/>
              </a:spcAft>
              <a:buClr>
                <a:schemeClr val="dk1"/>
              </a:buClr>
              <a:buSzPts val="2000"/>
              <a:buFont typeface="Times New Roman"/>
              <a:buChar char="•"/>
              <a:defRPr sz="2000"/>
            </a:lvl3pPr>
            <a:lvl4pPr marL="1828800" lvl="3" indent="-342900" algn="l">
              <a:spcBef>
                <a:spcPts val="360"/>
              </a:spcBef>
              <a:spcAft>
                <a:spcPts val="0"/>
              </a:spcAft>
              <a:buClr>
                <a:schemeClr val="dk1"/>
              </a:buClr>
              <a:buSzPts val="1800"/>
              <a:buFont typeface="Times New Roman"/>
              <a:buChar char="–"/>
              <a:defRPr sz="1800"/>
            </a:lvl4pPr>
            <a:lvl5pPr marL="2286000" lvl="4" indent="-342900" algn="l">
              <a:spcBef>
                <a:spcPts val="360"/>
              </a:spcBef>
              <a:spcAft>
                <a:spcPts val="0"/>
              </a:spcAft>
              <a:buClr>
                <a:schemeClr val="dk1"/>
              </a:buClr>
              <a:buSzPts val="1800"/>
              <a:buFont typeface="Times New Roman"/>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68" name="Google Shape;68;p10"/>
          <p:cNvSpPr txBox="1">
            <a:spLocks noGrp="1"/>
          </p:cNvSpPr>
          <p:nvPr>
            <p:ph type="body" idx="2"/>
          </p:nvPr>
        </p:nvSpPr>
        <p:spPr>
          <a:xfrm>
            <a:off x="18364200" y="7924800"/>
            <a:ext cx="15468600" cy="16459200"/>
          </a:xfrm>
          <a:prstGeom prst="rect">
            <a:avLst/>
          </a:prstGeom>
          <a:noFill/>
          <a:ln>
            <a:noFill/>
          </a:ln>
        </p:spPr>
        <p:txBody>
          <a:bodyPr spcFirstLastPara="1" wrap="square" lIns="368050" tIns="184025" rIns="368050" bIns="184025" anchor="t" anchorCtr="0"/>
          <a:lstStyle>
            <a:lvl1pPr marL="457200" lvl="0" indent="-406400" algn="l">
              <a:spcBef>
                <a:spcPts val="560"/>
              </a:spcBef>
              <a:spcAft>
                <a:spcPts val="0"/>
              </a:spcAft>
              <a:buClr>
                <a:schemeClr val="dk1"/>
              </a:buClr>
              <a:buSzPts val="2800"/>
              <a:buFont typeface="Times New Roman"/>
              <a:buChar char="•"/>
              <a:defRPr sz="2800"/>
            </a:lvl1pPr>
            <a:lvl2pPr marL="914400" lvl="1" indent="-381000" algn="l">
              <a:spcBef>
                <a:spcPts val="480"/>
              </a:spcBef>
              <a:spcAft>
                <a:spcPts val="0"/>
              </a:spcAft>
              <a:buClr>
                <a:schemeClr val="dk1"/>
              </a:buClr>
              <a:buSzPts val="2400"/>
              <a:buFont typeface="Times New Roman"/>
              <a:buChar char="–"/>
              <a:defRPr sz="2400"/>
            </a:lvl2pPr>
            <a:lvl3pPr marL="1371600" lvl="2" indent="-355600" algn="l">
              <a:spcBef>
                <a:spcPts val="400"/>
              </a:spcBef>
              <a:spcAft>
                <a:spcPts val="0"/>
              </a:spcAft>
              <a:buClr>
                <a:schemeClr val="dk1"/>
              </a:buClr>
              <a:buSzPts val="2000"/>
              <a:buFont typeface="Times New Roman"/>
              <a:buChar char="•"/>
              <a:defRPr sz="2000"/>
            </a:lvl3pPr>
            <a:lvl4pPr marL="1828800" lvl="3" indent="-342900" algn="l">
              <a:spcBef>
                <a:spcPts val="360"/>
              </a:spcBef>
              <a:spcAft>
                <a:spcPts val="0"/>
              </a:spcAft>
              <a:buClr>
                <a:schemeClr val="dk1"/>
              </a:buClr>
              <a:buSzPts val="1800"/>
              <a:buFont typeface="Times New Roman"/>
              <a:buChar char="–"/>
              <a:defRPr sz="1800"/>
            </a:lvl4pPr>
            <a:lvl5pPr marL="2286000" lvl="4" indent="-342900" algn="l">
              <a:spcBef>
                <a:spcPts val="360"/>
              </a:spcBef>
              <a:spcAft>
                <a:spcPts val="0"/>
              </a:spcAft>
              <a:buClr>
                <a:schemeClr val="dk1"/>
              </a:buClr>
              <a:buSzPts val="1800"/>
              <a:buFont typeface="Times New Roman"/>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69" name="Google Shape;69;p10"/>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5600"/>
              <a:buFont typeface="Times New Roman"/>
              <a:buNone/>
              <a:defRPr sz="56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2743200" y="24993600"/>
            <a:ext cx="7620000" cy="1828800"/>
          </a:xfrm>
          <a:prstGeom prst="rect">
            <a:avLst/>
          </a:prstGeom>
          <a:noFill/>
          <a:ln>
            <a:noFill/>
          </a:ln>
        </p:spPr>
        <p:txBody>
          <a:bodyPr spcFirstLastPara="1" wrap="square" lIns="368050" tIns="184025" rIns="368050" bIns="184025" anchor="ctr" anchorCtr="0"/>
          <a:lstStyle>
            <a:lvl1pPr marR="0" lvl="0"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9pPr>
          </a:lstStyle>
          <a:p>
            <a:endParaRPr/>
          </a:p>
        </p:txBody>
      </p:sp>
      <p:sp>
        <p:nvSpPr>
          <p:cNvPr id="11" name="Google Shape;11;p1"/>
          <p:cNvSpPr txBox="1">
            <a:spLocks noGrp="1"/>
          </p:cNvSpPr>
          <p:nvPr>
            <p:ph type="ftr" idx="11"/>
          </p:nvPr>
        </p:nvSpPr>
        <p:spPr>
          <a:xfrm>
            <a:off x="12496800" y="24993600"/>
            <a:ext cx="11582400" cy="1828800"/>
          </a:xfrm>
          <a:prstGeom prst="rect">
            <a:avLst/>
          </a:prstGeom>
          <a:noFill/>
          <a:ln>
            <a:noFill/>
          </a:ln>
        </p:spPr>
        <p:txBody>
          <a:bodyPr spcFirstLastPara="1" wrap="square" lIns="368050" tIns="184025" rIns="368050" bIns="184025" anchor="ctr" anchorCtr="0"/>
          <a:lstStyle>
            <a:lvl1pPr marR="0" lvl="0"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32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
          <p:cNvSpPr txBox="1">
            <a:spLocks noGrp="1"/>
          </p:cNvSpPr>
          <p:nvPr>
            <p:ph type="sldNum" idx="12"/>
          </p:nvPr>
        </p:nvSpPr>
        <p:spPr>
          <a:xfrm>
            <a:off x="26212800" y="24993600"/>
            <a:ext cx="7620000" cy="1828800"/>
          </a:xfrm>
          <a:prstGeom prst="rect">
            <a:avLst/>
          </a:prstGeom>
          <a:noFill/>
          <a:ln>
            <a:noFill/>
          </a:ln>
        </p:spPr>
        <p:txBody>
          <a:bodyPr spcFirstLastPara="1" wrap="square" lIns="368050" tIns="184025" rIns="368050" bIns="184025" anchor="ctr" anchorCtr="0">
            <a:noAutofit/>
          </a:bodyPr>
          <a:lstStyle>
            <a:lvl1pPr marL="0" marR="0" lvl="0" indent="0" algn="r" rtl="0">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SzPts val="5600"/>
              <a:buFont typeface="Times New Roman"/>
              <a:buNone/>
              <a:defRPr sz="56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3" name="Google Shape;13;p1"/>
          <p:cNvSpPr txBox="1">
            <a:spLocks noGrp="1"/>
          </p:cNvSpPr>
          <p:nvPr>
            <p:ph type="title"/>
          </p:nvPr>
        </p:nvSpPr>
        <p:spPr>
          <a:xfrm>
            <a:off x="2743200" y="2438400"/>
            <a:ext cx="31089601" cy="4572000"/>
          </a:xfrm>
          <a:prstGeom prst="rect">
            <a:avLst/>
          </a:prstGeom>
          <a:noFill/>
          <a:ln>
            <a:noFill/>
          </a:ln>
        </p:spPr>
        <p:txBody>
          <a:bodyPr spcFirstLastPara="1" wrap="square" lIns="368050" tIns="184025" rIns="368050" bIns="184025" anchor="ctr" anchorCtr="0"/>
          <a:lstStyle>
            <a:lvl1pPr marR="0" lvl="0" algn="ctr" rtl="0">
              <a:spcBef>
                <a:spcPts val="0"/>
              </a:spcBef>
              <a:spcAft>
                <a:spcPts val="0"/>
              </a:spcAft>
              <a:buSzPts val="1400"/>
              <a:buNone/>
              <a:defRPr sz="176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176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176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176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176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176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176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176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17600" b="0" i="0" u="none" strike="noStrike" cap="none">
                <a:solidFill>
                  <a:schemeClr val="dk2"/>
                </a:solidFill>
                <a:latin typeface="Times New Roman"/>
                <a:ea typeface="Times New Roman"/>
                <a:cs typeface="Times New Roman"/>
                <a:sym typeface="Times New Roman"/>
              </a:defRPr>
            </a:lvl9pPr>
          </a:lstStyle>
          <a:p>
            <a:endParaRPr/>
          </a:p>
        </p:txBody>
      </p:sp>
      <p:sp>
        <p:nvSpPr>
          <p:cNvPr id="14" name="Google Shape;14;p1"/>
          <p:cNvSpPr txBox="1">
            <a:spLocks noGrp="1"/>
          </p:cNvSpPr>
          <p:nvPr>
            <p:ph type="body" idx="1"/>
          </p:nvPr>
        </p:nvSpPr>
        <p:spPr>
          <a:xfrm>
            <a:off x="2743200" y="7924800"/>
            <a:ext cx="31089601" cy="16459200"/>
          </a:xfrm>
          <a:prstGeom prst="rect">
            <a:avLst/>
          </a:prstGeom>
          <a:noFill/>
          <a:ln>
            <a:noFill/>
          </a:ln>
        </p:spPr>
        <p:txBody>
          <a:bodyPr spcFirstLastPara="1" wrap="square" lIns="368050" tIns="184025" rIns="368050" bIns="184025" anchor="t" anchorCtr="0"/>
          <a:lstStyle>
            <a:lvl1pPr marL="457200" marR="0" lvl="0" indent="-1066800" algn="l" rtl="0">
              <a:spcBef>
                <a:spcPts val="2640"/>
              </a:spcBef>
              <a:spcAft>
                <a:spcPts val="0"/>
              </a:spcAft>
              <a:buClr>
                <a:schemeClr val="dk1"/>
              </a:buClr>
              <a:buSzPts val="13200"/>
              <a:buFont typeface="Times New Roman"/>
              <a:buChar char="•"/>
              <a:defRPr sz="13200" b="0" i="0" u="none" strike="noStrike" cap="none">
                <a:solidFill>
                  <a:schemeClr val="dk1"/>
                </a:solidFill>
                <a:latin typeface="Times New Roman"/>
                <a:ea typeface="Times New Roman"/>
                <a:cs typeface="Times New Roman"/>
                <a:sym typeface="Times New Roman"/>
              </a:defRPr>
            </a:lvl1pPr>
            <a:lvl2pPr marL="914400" marR="0" lvl="1" indent="-939800" algn="l" rtl="0">
              <a:spcBef>
                <a:spcPts val="2240"/>
              </a:spcBef>
              <a:spcAft>
                <a:spcPts val="0"/>
              </a:spcAft>
              <a:buClr>
                <a:schemeClr val="dk1"/>
              </a:buClr>
              <a:buSzPts val="11200"/>
              <a:buFont typeface="Times New Roman"/>
              <a:buChar char="–"/>
              <a:defRPr sz="11200" b="0" i="0" u="none" strike="noStrike" cap="none">
                <a:solidFill>
                  <a:schemeClr val="dk1"/>
                </a:solidFill>
                <a:latin typeface="Times New Roman"/>
                <a:ea typeface="Times New Roman"/>
                <a:cs typeface="Times New Roman"/>
                <a:sym typeface="Times New Roman"/>
              </a:defRPr>
            </a:lvl2pPr>
            <a:lvl3pPr marL="1371600" marR="0" lvl="2" indent="-838200" algn="l" rtl="0">
              <a:spcBef>
                <a:spcPts val="1920"/>
              </a:spcBef>
              <a:spcAft>
                <a:spcPts val="0"/>
              </a:spcAft>
              <a:buClr>
                <a:schemeClr val="dk1"/>
              </a:buClr>
              <a:buSzPts val="9600"/>
              <a:buFont typeface="Times New Roman"/>
              <a:buChar char="•"/>
              <a:defRPr sz="9600" b="0" i="0" u="none" strike="noStrike" cap="none">
                <a:solidFill>
                  <a:schemeClr val="dk1"/>
                </a:solidFill>
                <a:latin typeface="Times New Roman"/>
                <a:ea typeface="Times New Roman"/>
                <a:cs typeface="Times New Roman"/>
                <a:sym typeface="Times New Roman"/>
              </a:defRPr>
            </a:lvl3pPr>
            <a:lvl4pPr marL="1828800" marR="0" lvl="3" indent="-736600" algn="l" rtl="0">
              <a:spcBef>
                <a:spcPts val="1600"/>
              </a:spcBef>
              <a:spcAft>
                <a:spcPts val="0"/>
              </a:spcAft>
              <a:buClr>
                <a:schemeClr val="dk1"/>
              </a:buClr>
              <a:buSzPts val="8000"/>
              <a:buFont typeface="Times New Roman"/>
              <a:buChar char="–"/>
              <a:defRPr sz="8000" b="0" i="0" u="none" strike="noStrike" cap="none">
                <a:solidFill>
                  <a:schemeClr val="dk1"/>
                </a:solidFill>
                <a:latin typeface="Times New Roman"/>
                <a:ea typeface="Times New Roman"/>
                <a:cs typeface="Times New Roman"/>
                <a:sym typeface="Times New Roman"/>
              </a:defRPr>
            </a:lvl4pPr>
            <a:lvl5pPr marL="2286000" marR="0" lvl="4" indent="-736600" algn="l" rtl="0">
              <a:spcBef>
                <a:spcPts val="1600"/>
              </a:spcBef>
              <a:spcAft>
                <a:spcPts val="0"/>
              </a:spcAft>
              <a:buClr>
                <a:schemeClr val="dk1"/>
              </a:buClr>
              <a:buSzPts val="8000"/>
              <a:buFont typeface="Times New Roman"/>
              <a:buChar char="•"/>
              <a:defRPr sz="8000" b="0" i="0" u="none" strike="noStrike" cap="none">
                <a:solidFill>
                  <a:schemeClr val="dk1"/>
                </a:solidFill>
                <a:latin typeface="Times New Roman"/>
                <a:ea typeface="Times New Roman"/>
                <a:cs typeface="Times New Roman"/>
                <a:sym typeface="Times New Roman"/>
              </a:defRPr>
            </a:lvl5pPr>
            <a:lvl6pPr marL="2743200" marR="0" lvl="5" indent="-736600" algn="l" rtl="0">
              <a:spcBef>
                <a:spcPts val="1600"/>
              </a:spcBef>
              <a:spcAft>
                <a:spcPts val="0"/>
              </a:spcAft>
              <a:buClr>
                <a:schemeClr val="dk1"/>
              </a:buClr>
              <a:buSzPts val="8000"/>
              <a:buFont typeface="Times New Roman"/>
              <a:buChar char="•"/>
              <a:defRPr sz="8000" b="0" i="0" u="none" strike="noStrike" cap="none">
                <a:solidFill>
                  <a:schemeClr val="dk1"/>
                </a:solidFill>
                <a:latin typeface="Times New Roman"/>
                <a:ea typeface="Times New Roman"/>
                <a:cs typeface="Times New Roman"/>
                <a:sym typeface="Times New Roman"/>
              </a:defRPr>
            </a:lvl6pPr>
            <a:lvl7pPr marL="3200400" marR="0" lvl="6" indent="-736600" algn="l" rtl="0">
              <a:spcBef>
                <a:spcPts val="1600"/>
              </a:spcBef>
              <a:spcAft>
                <a:spcPts val="0"/>
              </a:spcAft>
              <a:buClr>
                <a:schemeClr val="dk1"/>
              </a:buClr>
              <a:buSzPts val="8000"/>
              <a:buFont typeface="Times New Roman"/>
              <a:buChar char="•"/>
              <a:defRPr sz="8000" b="0" i="0" u="none" strike="noStrike" cap="none">
                <a:solidFill>
                  <a:schemeClr val="dk1"/>
                </a:solidFill>
                <a:latin typeface="Times New Roman"/>
                <a:ea typeface="Times New Roman"/>
                <a:cs typeface="Times New Roman"/>
                <a:sym typeface="Times New Roman"/>
              </a:defRPr>
            </a:lvl7pPr>
            <a:lvl8pPr marL="3657600" marR="0" lvl="7" indent="-736600" algn="l" rtl="0">
              <a:spcBef>
                <a:spcPts val="1600"/>
              </a:spcBef>
              <a:spcAft>
                <a:spcPts val="0"/>
              </a:spcAft>
              <a:buClr>
                <a:schemeClr val="dk1"/>
              </a:buClr>
              <a:buSzPts val="8000"/>
              <a:buFont typeface="Times New Roman"/>
              <a:buChar char="•"/>
              <a:defRPr sz="8000" b="0" i="0" u="none" strike="noStrike" cap="none">
                <a:solidFill>
                  <a:schemeClr val="dk1"/>
                </a:solidFill>
                <a:latin typeface="Times New Roman"/>
                <a:ea typeface="Times New Roman"/>
                <a:cs typeface="Times New Roman"/>
                <a:sym typeface="Times New Roman"/>
              </a:defRPr>
            </a:lvl8pPr>
            <a:lvl9pPr marL="4114800" marR="0" lvl="8" indent="-736600" algn="l" rtl="0">
              <a:spcBef>
                <a:spcPts val="1600"/>
              </a:spcBef>
              <a:spcAft>
                <a:spcPts val="0"/>
              </a:spcAft>
              <a:buClr>
                <a:schemeClr val="dk1"/>
              </a:buClr>
              <a:buSzPts val="8000"/>
              <a:buFont typeface="Times New Roman"/>
              <a:buChar char="•"/>
              <a:defRPr sz="80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831750" y="343330"/>
            <a:ext cx="34607700" cy="1427100"/>
          </a:xfrm>
          <a:prstGeom prst="rect">
            <a:avLst/>
          </a:prstGeom>
          <a:noFill/>
          <a:ln>
            <a:noFill/>
          </a:ln>
        </p:spPr>
        <p:txBody>
          <a:bodyPr spcFirstLastPara="1" wrap="square" lIns="368050" tIns="184025" rIns="368050" bIns="184025" anchor="ctr" anchorCtr="0">
            <a:noAutofit/>
          </a:bodyPr>
          <a:lstStyle/>
          <a:p>
            <a:pPr marL="0" lvl="0" indent="0" algn="ctr" rtl="0">
              <a:lnSpc>
                <a:spcPct val="100000"/>
              </a:lnSpc>
              <a:spcBef>
                <a:spcPts val="0"/>
              </a:spcBef>
              <a:spcAft>
                <a:spcPts val="0"/>
              </a:spcAft>
              <a:buClr>
                <a:srgbClr val="C00000"/>
              </a:buClr>
              <a:buSzPts val="7200"/>
              <a:buFont typeface="Times New Roman"/>
              <a:buNone/>
            </a:pPr>
            <a:r>
              <a:rPr lang="en-US" sz="7200" b="1" i="0" u="none" dirty="0">
                <a:solidFill>
                  <a:srgbClr val="C00000"/>
                </a:solidFill>
                <a:latin typeface="Times New Roman"/>
                <a:ea typeface="Times New Roman"/>
                <a:cs typeface="Times New Roman"/>
                <a:sym typeface="Times New Roman"/>
              </a:rPr>
              <a:t>Dog Breed Identification with Convolutional Neural Network </a:t>
            </a:r>
            <a:br>
              <a:rPr lang="en-US" sz="7200" b="1" i="0" u="none" dirty="0">
                <a:solidFill>
                  <a:srgbClr val="C00000"/>
                </a:solidFill>
                <a:latin typeface="Times New Roman"/>
                <a:ea typeface="Times New Roman"/>
                <a:cs typeface="Times New Roman"/>
                <a:sym typeface="Times New Roman"/>
              </a:rPr>
            </a:br>
            <a:r>
              <a:rPr lang="en-US" sz="7200" b="1" i="0" u="none" dirty="0">
                <a:solidFill>
                  <a:srgbClr val="C00000"/>
                </a:solidFill>
                <a:latin typeface="Times New Roman"/>
                <a:ea typeface="Times New Roman"/>
                <a:cs typeface="Times New Roman"/>
                <a:sym typeface="Times New Roman"/>
              </a:rPr>
              <a:t>and Scale Invariant Bag of Words Feature Maps</a:t>
            </a:r>
            <a:endParaRPr sz="7200" dirty="0"/>
          </a:p>
        </p:txBody>
      </p:sp>
      <p:sp>
        <p:nvSpPr>
          <p:cNvPr id="90" name="Google Shape;90;p13"/>
          <p:cNvSpPr txBox="1"/>
          <p:nvPr/>
        </p:nvSpPr>
        <p:spPr>
          <a:xfrm>
            <a:off x="958850" y="3810000"/>
            <a:ext cx="10134600" cy="4876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0" i="0" u="none">
              <a:solidFill>
                <a:schemeClr val="dk1"/>
              </a:solidFill>
              <a:latin typeface="Times New Roman"/>
              <a:ea typeface="Times New Roman"/>
              <a:cs typeface="Times New Roman"/>
              <a:sym typeface="Times New Roman"/>
            </a:endParaRPr>
          </a:p>
        </p:txBody>
      </p:sp>
      <p:sp>
        <p:nvSpPr>
          <p:cNvPr id="91" name="Google Shape;91;p13"/>
          <p:cNvSpPr txBox="1"/>
          <p:nvPr/>
        </p:nvSpPr>
        <p:spPr>
          <a:xfrm>
            <a:off x="11326931" y="3799587"/>
            <a:ext cx="10128250" cy="22555201"/>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0" i="0" u="none" dirty="0">
              <a:solidFill>
                <a:schemeClr val="dk1"/>
              </a:solidFill>
              <a:latin typeface="Times New Roman"/>
              <a:ea typeface="Times New Roman"/>
              <a:cs typeface="Times New Roman"/>
              <a:sym typeface="Times New Roman"/>
            </a:endParaRPr>
          </a:p>
        </p:txBody>
      </p:sp>
      <p:sp>
        <p:nvSpPr>
          <p:cNvPr id="92" name="Google Shape;92;p13"/>
          <p:cNvSpPr txBox="1"/>
          <p:nvPr/>
        </p:nvSpPr>
        <p:spPr>
          <a:xfrm>
            <a:off x="21799549" y="3857224"/>
            <a:ext cx="13785851" cy="22555201"/>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0" i="0" u="none" dirty="0">
              <a:solidFill>
                <a:schemeClr val="dk1"/>
              </a:solidFill>
              <a:latin typeface="Times New Roman"/>
              <a:ea typeface="Times New Roman"/>
              <a:cs typeface="Times New Roman"/>
              <a:sym typeface="Times New Roman"/>
            </a:endParaRPr>
          </a:p>
        </p:txBody>
      </p:sp>
      <p:sp>
        <p:nvSpPr>
          <p:cNvPr id="93" name="Google Shape;93;p13"/>
          <p:cNvSpPr txBox="1"/>
          <p:nvPr/>
        </p:nvSpPr>
        <p:spPr>
          <a:xfrm>
            <a:off x="1558150" y="2132110"/>
            <a:ext cx="32918401" cy="1479550"/>
          </a:xfrm>
          <a:prstGeom prst="rect">
            <a:avLst/>
          </a:prstGeom>
          <a:noFill/>
          <a:ln>
            <a:noFill/>
          </a:ln>
        </p:spPr>
        <p:txBody>
          <a:bodyPr spcFirstLastPara="1" wrap="square" lIns="368050" tIns="184025" rIns="368050" bIns="184025" anchor="t" anchorCtr="0">
            <a:noAutofit/>
          </a:bodyPr>
          <a:lstStyle/>
          <a:p>
            <a:pPr marL="0" marR="0" lvl="0" indent="0" algn="ctr" rtl="0">
              <a:lnSpc>
                <a:spcPct val="100000"/>
              </a:lnSpc>
              <a:spcBef>
                <a:spcPts val="0"/>
              </a:spcBef>
              <a:spcAft>
                <a:spcPts val="0"/>
              </a:spcAft>
              <a:buClr>
                <a:schemeClr val="dk1"/>
              </a:buClr>
              <a:buSzPts val="4000"/>
              <a:buFont typeface="Times New Roman"/>
              <a:buNone/>
            </a:pPr>
            <a:r>
              <a:rPr lang="en-US" sz="4000" b="1" i="1" u="none" dirty="0" err="1">
                <a:solidFill>
                  <a:schemeClr val="dk1"/>
                </a:solidFill>
                <a:latin typeface="Times New Roman"/>
                <a:ea typeface="Times New Roman"/>
                <a:cs typeface="Times New Roman"/>
                <a:sym typeface="Times New Roman"/>
              </a:rPr>
              <a:t>Tianai</a:t>
            </a:r>
            <a:r>
              <a:rPr lang="en-US" sz="4000" b="1" i="1" u="none" dirty="0">
                <a:solidFill>
                  <a:schemeClr val="dk1"/>
                </a:solidFill>
                <a:latin typeface="Times New Roman"/>
                <a:ea typeface="Times New Roman"/>
                <a:cs typeface="Times New Roman"/>
                <a:sym typeface="Times New Roman"/>
              </a:rPr>
              <a:t> Kong, Han Zhang, </a:t>
            </a:r>
            <a:r>
              <a:rPr lang="en-US" sz="4000" b="1" i="1" u="none" dirty="0" err="1">
                <a:solidFill>
                  <a:schemeClr val="dk1"/>
                </a:solidFill>
                <a:latin typeface="Times New Roman"/>
                <a:ea typeface="Times New Roman"/>
                <a:cs typeface="Times New Roman"/>
                <a:sym typeface="Times New Roman"/>
              </a:rPr>
              <a:t>Tianning</a:t>
            </a:r>
            <a:r>
              <a:rPr lang="en-US" sz="4000" b="1" i="1" u="none" dirty="0">
                <a:solidFill>
                  <a:schemeClr val="dk1"/>
                </a:solidFill>
                <a:latin typeface="Times New Roman"/>
                <a:ea typeface="Times New Roman"/>
                <a:cs typeface="Times New Roman"/>
                <a:sym typeface="Times New Roman"/>
              </a:rPr>
              <a:t> Zhang</a:t>
            </a:r>
            <a:endParaRPr dirty="0"/>
          </a:p>
          <a:p>
            <a:pPr marL="0" marR="0" lvl="0" indent="0" algn="ctr" rtl="0">
              <a:lnSpc>
                <a:spcPct val="100000"/>
              </a:lnSpc>
              <a:spcBef>
                <a:spcPts val="0"/>
              </a:spcBef>
              <a:spcAft>
                <a:spcPts val="0"/>
              </a:spcAft>
              <a:buClr>
                <a:schemeClr val="dk1"/>
              </a:buClr>
              <a:buSzPts val="3200"/>
              <a:buFont typeface="Times New Roman"/>
              <a:buNone/>
            </a:pPr>
            <a:r>
              <a:rPr lang="en-US" sz="3200" b="0" i="1" u="none" dirty="0">
                <a:solidFill>
                  <a:schemeClr val="dk1"/>
                </a:solidFill>
                <a:latin typeface="Times New Roman"/>
                <a:ea typeface="Times New Roman"/>
                <a:cs typeface="Times New Roman"/>
                <a:sym typeface="Times New Roman"/>
              </a:rPr>
              <a:t>Biomedical Engineering, Carnegie Mellon University </a:t>
            </a:r>
            <a:endParaRPr dirty="0"/>
          </a:p>
        </p:txBody>
      </p:sp>
      <p:sp>
        <p:nvSpPr>
          <p:cNvPr id="94" name="Google Shape;94;p13"/>
          <p:cNvSpPr txBox="1"/>
          <p:nvPr/>
        </p:nvSpPr>
        <p:spPr>
          <a:xfrm>
            <a:off x="977750" y="3810000"/>
            <a:ext cx="10134600" cy="4238700"/>
          </a:xfrm>
          <a:prstGeom prst="rect">
            <a:avLst/>
          </a:prstGeom>
          <a:noFill/>
          <a:ln>
            <a:noFill/>
          </a:ln>
        </p:spPr>
        <p:txBody>
          <a:bodyPr spcFirstLastPara="1" wrap="square" lIns="368050" tIns="184025" rIns="368050" bIns="1840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a:solidFill>
                  <a:schemeClr val="dk1"/>
                </a:solidFill>
                <a:latin typeface="Arial"/>
                <a:ea typeface="Arial"/>
                <a:cs typeface="Arial"/>
                <a:sym typeface="Arial"/>
              </a:rPr>
              <a:t>Abstract/overview</a:t>
            </a:r>
            <a:endParaRPr sz="3600" b="1" i="0" u="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Times New Roman"/>
              <a:buNone/>
            </a:pPr>
            <a:endParaRPr sz="2800" b="0" i="0" u="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800"/>
              <a:buFont typeface="Times New Roman"/>
              <a:buNone/>
            </a:pPr>
            <a:r>
              <a:rPr lang="en-US" sz="2800" b="0" i="0" u="none">
                <a:solidFill>
                  <a:schemeClr val="lt1"/>
                </a:solidFill>
                <a:latin typeface="Times New Roman"/>
                <a:ea typeface="Times New Roman"/>
                <a:cs typeface="Times New Roman"/>
                <a:sym typeface="Times New Roman"/>
              </a:rPr>
              <a:t> </a:t>
            </a:r>
            <a:endParaRPr/>
          </a:p>
        </p:txBody>
      </p:sp>
      <p:sp>
        <p:nvSpPr>
          <p:cNvPr id="95" name="Google Shape;95;p13"/>
          <p:cNvSpPr txBox="1"/>
          <p:nvPr/>
        </p:nvSpPr>
        <p:spPr>
          <a:xfrm>
            <a:off x="12115800" y="7296150"/>
            <a:ext cx="2400300" cy="8572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0" i="0" u="none">
              <a:solidFill>
                <a:schemeClr val="dk1"/>
              </a:solidFill>
              <a:latin typeface="Times New Roman"/>
              <a:ea typeface="Times New Roman"/>
              <a:cs typeface="Times New Roman"/>
              <a:sym typeface="Times New Roman"/>
            </a:endParaRPr>
          </a:p>
        </p:txBody>
      </p:sp>
      <p:sp>
        <p:nvSpPr>
          <p:cNvPr id="96" name="Google Shape;96;p13"/>
          <p:cNvSpPr txBox="1"/>
          <p:nvPr/>
        </p:nvSpPr>
        <p:spPr>
          <a:xfrm>
            <a:off x="1336675" y="13535025"/>
            <a:ext cx="4560887" cy="2197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0" i="0" u="none">
              <a:solidFill>
                <a:schemeClr val="dk1"/>
              </a:solidFill>
              <a:latin typeface="Times New Roman"/>
              <a:ea typeface="Times New Roman"/>
              <a:cs typeface="Times New Roman"/>
              <a:sym typeface="Times New Roman"/>
            </a:endParaRPr>
          </a:p>
        </p:txBody>
      </p:sp>
      <p:sp>
        <p:nvSpPr>
          <p:cNvPr id="97" name="Google Shape;97;p13"/>
          <p:cNvSpPr txBox="1"/>
          <p:nvPr/>
        </p:nvSpPr>
        <p:spPr>
          <a:xfrm>
            <a:off x="11461750" y="3810000"/>
            <a:ext cx="10248900" cy="925512"/>
          </a:xfrm>
          <a:prstGeom prst="rect">
            <a:avLst/>
          </a:prstGeom>
          <a:noFill/>
          <a:ln>
            <a:noFill/>
          </a:ln>
        </p:spPr>
        <p:txBody>
          <a:bodyPr spcFirstLastPara="1" wrap="square" lIns="368050" tIns="184025" rIns="368050" bIns="184025" anchor="t" anchorCtr="0">
            <a:noAutofit/>
          </a:bodyPr>
          <a:lstStyle/>
          <a:p>
            <a:pPr marL="0" marR="0" lvl="0" indent="228600" algn="l" rtl="0">
              <a:lnSpc>
                <a:spcPct val="100000"/>
              </a:lnSpc>
              <a:spcBef>
                <a:spcPts val="0"/>
              </a:spcBef>
              <a:spcAft>
                <a:spcPts val="0"/>
              </a:spcAft>
              <a:buClr>
                <a:schemeClr val="dk1"/>
              </a:buClr>
              <a:buSzPts val="3600"/>
              <a:buFont typeface="Arial"/>
              <a:buNone/>
            </a:pPr>
            <a:r>
              <a:rPr lang="en-US" sz="3600" b="1" i="0" u="none">
                <a:solidFill>
                  <a:schemeClr val="dk1"/>
                </a:solidFill>
                <a:latin typeface="Arial"/>
                <a:ea typeface="Arial"/>
                <a:cs typeface="Arial"/>
                <a:sym typeface="Arial"/>
              </a:rPr>
              <a:t>PROPOSED METHODS/DESCRIPTION</a:t>
            </a:r>
            <a:endParaRPr/>
          </a:p>
        </p:txBody>
      </p:sp>
      <p:sp>
        <p:nvSpPr>
          <p:cNvPr id="98" name="Google Shape;98;p13"/>
          <p:cNvSpPr txBox="1"/>
          <p:nvPr/>
        </p:nvSpPr>
        <p:spPr>
          <a:xfrm>
            <a:off x="1527175" y="17689513"/>
            <a:ext cx="10668000" cy="2501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0" i="0" u="none">
              <a:solidFill>
                <a:schemeClr val="dk1"/>
              </a:solidFill>
              <a:latin typeface="Times New Roman"/>
              <a:ea typeface="Times New Roman"/>
              <a:cs typeface="Times New Roman"/>
              <a:sym typeface="Times New Roman"/>
            </a:endParaRPr>
          </a:p>
        </p:txBody>
      </p:sp>
      <p:sp>
        <p:nvSpPr>
          <p:cNvPr id="99" name="Google Shape;99;p13"/>
          <p:cNvSpPr txBox="1"/>
          <p:nvPr/>
        </p:nvSpPr>
        <p:spPr>
          <a:xfrm>
            <a:off x="22085300" y="3810000"/>
            <a:ext cx="10883900" cy="917575"/>
          </a:xfrm>
          <a:prstGeom prst="rect">
            <a:avLst/>
          </a:prstGeom>
          <a:noFill/>
          <a:ln>
            <a:noFill/>
          </a:ln>
        </p:spPr>
        <p:txBody>
          <a:bodyPr spcFirstLastPara="1" wrap="square" lIns="368050" tIns="184025" rIns="368050" bIns="1840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dirty="0">
                <a:solidFill>
                  <a:schemeClr val="dk1"/>
                </a:solidFill>
                <a:latin typeface="Arial"/>
                <a:ea typeface="Arial"/>
                <a:cs typeface="Arial"/>
                <a:sym typeface="Arial"/>
              </a:rPr>
              <a:t>RESULTS</a:t>
            </a:r>
            <a:endParaRPr dirty="0"/>
          </a:p>
        </p:txBody>
      </p:sp>
      <p:sp>
        <p:nvSpPr>
          <p:cNvPr id="100" name="Google Shape;100;p13"/>
          <p:cNvSpPr txBox="1"/>
          <p:nvPr/>
        </p:nvSpPr>
        <p:spPr>
          <a:xfrm>
            <a:off x="965200" y="8963100"/>
            <a:ext cx="10134600" cy="13882736"/>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0" i="0" u="none">
              <a:solidFill>
                <a:schemeClr val="dk1"/>
              </a:solidFill>
              <a:latin typeface="Times New Roman"/>
              <a:ea typeface="Times New Roman"/>
              <a:cs typeface="Times New Roman"/>
              <a:sym typeface="Times New Roman"/>
            </a:endParaRPr>
          </a:p>
        </p:txBody>
      </p:sp>
      <p:sp>
        <p:nvSpPr>
          <p:cNvPr id="101" name="Google Shape;101;p13"/>
          <p:cNvSpPr txBox="1"/>
          <p:nvPr/>
        </p:nvSpPr>
        <p:spPr>
          <a:xfrm>
            <a:off x="793750" y="9296400"/>
            <a:ext cx="10414000" cy="925512"/>
          </a:xfrm>
          <a:prstGeom prst="rect">
            <a:avLst/>
          </a:prstGeom>
          <a:noFill/>
          <a:ln>
            <a:noFill/>
          </a:ln>
        </p:spPr>
        <p:txBody>
          <a:bodyPr spcFirstLastPara="1" wrap="square" lIns="368050" tIns="184025" rIns="368050" bIns="1840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dirty="0">
                <a:solidFill>
                  <a:schemeClr val="dk1"/>
                </a:solidFill>
                <a:latin typeface="Arial"/>
                <a:ea typeface="Arial"/>
                <a:cs typeface="Arial"/>
                <a:sym typeface="Arial"/>
              </a:rPr>
              <a:t>  Introduction/motivation</a:t>
            </a:r>
            <a:endParaRPr dirty="0"/>
          </a:p>
        </p:txBody>
      </p:sp>
      <p:sp>
        <p:nvSpPr>
          <p:cNvPr id="103" name="Google Shape;103;p13"/>
          <p:cNvSpPr txBox="1"/>
          <p:nvPr/>
        </p:nvSpPr>
        <p:spPr>
          <a:xfrm>
            <a:off x="22072600" y="20269200"/>
            <a:ext cx="698500" cy="836612"/>
          </a:xfrm>
          <a:prstGeom prst="rect">
            <a:avLst/>
          </a:prstGeom>
          <a:noFill/>
          <a:ln>
            <a:noFill/>
          </a:ln>
        </p:spPr>
        <p:txBody>
          <a:bodyPr spcFirstLastPara="1" wrap="square" lIns="349025" tIns="174500" rIns="349025" bIns="174500" anchor="t" anchorCtr="0">
            <a:noAutofit/>
          </a:bodyPr>
          <a:lstStyle/>
          <a:p>
            <a:pPr marL="0" marR="0" lvl="0" indent="0" algn="l" rtl="0">
              <a:lnSpc>
                <a:spcPct val="100000"/>
              </a:lnSpc>
              <a:spcBef>
                <a:spcPts val="0"/>
              </a:spcBef>
              <a:spcAft>
                <a:spcPts val="0"/>
              </a:spcAft>
              <a:buNone/>
            </a:pPr>
            <a:endParaRPr sz="3200" b="0" i="0" u="none">
              <a:solidFill>
                <a:schemeClr val="dk1"/>
              </a:solidFill>
              <a:latin typeface="Times New Roman"/>
              <a:ea typeface="Times New Roman"/>
              <a:cs typeface="Times New Roman"/>
              <a:sym typeface="Times New Roman"/>
            </a:endParaRPr>
          </a:p>
        </p:txBody>
      </p:sp>
      <p:sp>
        <p:nvSpPr>
          <p:cNvPr id="104" name="Google Shape;104;p13"/>
          <p:cNvSpPr txBox="1"/>
          <p:nvPr/>
        </p:nvSpPr>
        <p:spPr>
          <a:xfrm>
            <a:off x="22292102" y="21784419"/>
            <a:ext cx="10058400" cy="925512"/>
          </a:xfrm>
          <a:prstGeom prst="rect">
            <a:avLst/>
          </a:prstGeom>
          <a:noFill/>
          <a:ln>
            <a:noFill/>
          </a:ln>
        </p:spPr>
        <p:txBody>
          <a:bodyPr spcFirstLastPara="1" wrap="square" lIns="368050" tIns="184025" rIns="368050" bIns="1840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dirty="0">
                <a:solidFill>
                  <a:schemeClr val="dk1"/>
                </a:solidFill>
                <a:latin typeface="Arial"/>
                <a:ea typeface="Arial"/>
                <a:cs typeface="Arial"/>
                <a:sym typeface="Arial"/>
              </a:rPr>
              <a:t>CONCLUSIONS</a:t>
            </a:r>
            <a:endParaRPr dirty="0"/>
          </a:p>
        </p:txBody>
      </p:sp>
      <p:sp>
        <p:nvSpPr>
          <p:cNvPr id="106" name="Google Shape;106;p13"/>
          <p:cNvSpPr txBox="1"/>
          <p:nvPr/>
        </p:nvSpPr>
        <p:spPr>
          <a:xfrm>
            <a:off x="1289050" y="4822550"/>
            <a:ext cx="9525000" cy="3948000"/>
          </a:xfrm>
          <a:prstGeom prst="rect">
            <a:avLst/>
          </a:prstGeom>
          <a:noFill/>
          <a:ln>
            <a:noFill/>
          </a:ln>
        </p:spPr>
        <p:txBody>
          <a:bodyPr spcFirstLastPara="1" wrap="square" lIns="91425" tIns="45700" rIns="91425" bIns="45700" anchor="t" anchorCtr="0">
            <a:noAutofit/>
          </a:bodyPr>
          <a:lstStyle/>
          <a:p>
            <a:pPr lvl="0">
              <a:buClr>
                <a:schemeClr val="dk1"/>
              </a:buClr>
              <a:buSzPts val="3200"/>
            </a:pPr>
            <a:r>
              <a:rPr lang="en-US" sz="3600" dirty="0">
                <a:solidFill>
                  <a:schemeClr val="dk1"/>
                </a:solidFill>
                <a:latin typeface="Arial" panose="020B0604020202020204" pitchFamily="34" charset="0"/>
                <a:ea typeface="Times New Roman"/>
                <a:cs typeface="Arial" panose="020B0604020202020204" pitchFamily="34" charset="0"/>
                <a:sym typeface="Times New Roman"/>
              </a:rPr>
              <a:t>In this project, we intend to identify the breed of a dog in an image via Convolutional Neural Network (CNN) and Spatial Pyramid Matching (SPM). The o</a:t>
            </a:r>
            <a:r>
              <a:rPr lang="en-US" sz="3600" dirty="0">
                <a:latin typeface="Arial" panose="020B0604020202020204" pitchFamily="34" charset="0"/>
                <a:cs typeface="Arial" panose="020B0604020202020204" pitchFamily="34" charset="0"/>
              </a:rPr>
              <a:t>verall accuracy of classification of 24 different dogs breeds on the validation dataset achieves ~92%. </a:t>
            </a:r>
          </a:p>
        </p:txBody>
      </p:sp>
      <p:grpSp>
        <p:nvGrpSpPr>
          <p:cNvPr id="8" name="组合 7">
            <a:extLst>
              <a:ext uri="{FF2B5EF4-FFF2-40B4-BE49-F238E27FC236}">
                <a16:creationId xmlns:a16="http://schemas.microsoft.com/office/drawing/2014/main" id="{62545285-69A8-4F87-92C3-558A150F25D6}"/>
              </a:ext>
            </a:extLst>
          </p:cNvPr>
          <p:cNvGrpSpPr/>
          <p:nvPr/>
        </p:nvGrpSpPr>
        <p:grpSpPr>
          <a:xfrm>
            <a:off x="22009400" y="14921554"/>
            <a:ext cx="13366147" cy="6102222"/>
            <a:chOff x="22205950" y="4300639"/>
            <a:chExt cx="13366147" cy="6102222"/>
          </a:xfrm>
        </p:grpSpPr>
        <p:pic>
          <p:nvPicPr>
            <p:cNvPr id="111" name="Google Shape;111;p13"/>
            <p:cNvPicPr preferRelativeResize="0"/>
            <p:nvPr/>
          </p:nvPicPr>
          <p:blipFill>
            <a:blip r:embed="rId3">
              <a:alphaModFix/>
            </a:blip>
            <a:stretch>
              <a:fillRect/>
            </a:stretch>
          </p:blipFill>
          <p:spPr>
            <a:xfrm>
              <a:off x="28901521" y="4300639"/>
              <a:ext cx="6670576" cy="5985829"/>
            </a:xfrm>
            <a:prstGeom prst="rect">
              <a:avLst/>
            </a:prstGeom>
            <a:noFill/>
            <a:ln>
              <a:noFill/>
            </a:ln>
          </p:spPr>
        </p:pic>
        <p:pic>
          <p:nvPicPr>
            <p:cNvPr id="112" name="Google Shape;112;p13"/>
            <p:cNvPicPr preferRelativeResize="0"/>
            <p:nvPr/>
          </p:nvPicPr>
          <p:blipFill>
            <a:blip r:embed="rId4">
              <a:alphaModFix/>
            </a:blip>
            <a:stretch>
              <a:fillRect/>
            </a:stretch>
          </p:blipFill>
          <p:spPr>
            <a:xfrm>
              <a:off x="25601661" y="4543683"/>
              <a:ext cx="3395714" cy="2906441"/>
            </a:xfrm>
            <a:prstGeom prst="rect">
              <a:avLst/>
            </a:prstGeom>
            <a:noFill/>
            <a:ln>
              <a:noFill/>
            </a:ln>
          </p:spPr>
        </p:pic>
        <p:pic>
          <p:nvPicPr>
            <p:cNvPr id="113" name="Google Shape;113;p13"/>
            <p:cNvPicPr preferRelativeResize="0"/>
            <p:nvPr/>
          </p:nvPicPr>
          <p:blipFill>
            <a:blip r:embed="rId5">
              <a:alphaModFix/>
            </a:blip>
            <a:stretch>
              <a:fillRect/>
            </a:stretch>
          </p:blipFill>
          <p:spPr>
            <a:xfrm>
              <a:off x="22205950" y="4602424"/>
              <a:ext cx="3395713" cy="2898142"/>
            </a:xfrm>
            <a:prstGeom prst="rect">
              <a:avLst/>
            </a:prstGeom>
            <a:noFill/>
            <a:ln>
              <a:noFill/>
            </a:ln>
          </p:spPr>
        </p:pic>
        <p:pic>
          <p:nvPicPr>
            <p:cNvPr id="114" name="Google Shape;114;p13"/>
            <p:cNvPicPr preferRelativeResize="0"/>
            <p:nvPr/>
          </p:nvPicPr>
          <p:blipFill>
            <a:blip r:embed="rId6">
              <a:alphaModFix/>
            </a:blip>
            <a:stretch>
              <a:fillRect/>
            </a:stretch>
          </p:blipFill>
          <p:spPr>
            <a:xfrm>
              <a:off x="22218345" y="7504719"/>
              <a:ext cx="3370919" cy="2898142"/>
            </a:xfrm>
            <a:prstGeom prst="rect">
              <a:avLst/>
            </a:prstGeom>
            <a:noFill/>
            <a:ln>
              <a:noFill/>
            </a:ln>
          </p:spPr>
        </p:pic>
        <p:pic>
          <p:nvPicPr>
            <p:cNvPr id="115" name="Google Shape;115;p13"/>
            <p:cNvPicPr preferRelativeResize="0"/>
            <p:nvPr/>
          </p:nvPicPr>
          <p:blipFill>
            <a:blip r:embed="rId7">
              <a:alphaModFix/>
            </a:blip>
            <a:stretch>
              <a:fillRect/>
            </a:stretch>
          </p:blipFill>
          <p:spPr>
            <a:xfrm>
              <a:off x="25614060" y="7474679"/>
              <a:ext cx="3370918" cy="2903626"/>
            </a:xfrm>
            <a:prstGeom prst="rect">
              <a:avLst/>
            </a:prstGeom>
            <a:noFill/>
            <a:ln>
              <a:noFill/>
            </a:ln>
          </p:spPr>
        </p:pic>
      </p:grpSp>
      <p:sp>
        <p:nvSpPr>
          <p:cNvPr id="45" name="文本框 44">
            <a:extLst>
              <a:ext uri="{FF2B5EF4-FFF2-40B4-BE49-F238E27FC236}">
                <a16:creationId xmlns:a16="http://schemas.microsoft.com/office/drawing/2014/main" id="{43B0CB30-4AD5-4AFA-B10D-56E277945306}"/>
              </a:ext>
            </a:extLst>
          </p:cNvPr>
          <p:cNvSpPr txBox="1"/>
          <p:nvPr/>
        </p:nvSpPr>
        <p:spPr>
          <a:xfrm>
            <a:off x="22333341" y="21306968"/>
            <a:ext cx="6096001" cy="369332"/>
          </a:xfrm>
          <a:prstGeom prst="rect">
            <a:avLst/>
          </a:prstGeom>
          <a:noFill/>
        </p:spPr>
        <p:txBody>
          <a:bodyPr wrap="square" rtlCol="0">
            <a:spAutoFit/>
          </a:bodyPr>
          <a:lstStyle/>
          <a:p>
            <a:pPr algn="ctr"/>
            <a:r>
              <a:rPr lang="en-US" sz="1800" b="1" dirty="0"/>
              <a:t>Confusion Matrices of 4 baseline models</a:t>
            </a:r>
          </a:p>
        </p:txBody>
      </p:sp>
      <p:sp>
        <p:nvSpPr>
          <p:cNvPr id="46" name="文本框 45">
            <a:extLst>
              <a:ext uri="{FF2B5EF4-FFF2-40B4-BE49-F238E27FC236}">
                <a16:creationId xmlns:a16="http://schemas.microsoft.com/office/drawing/2014/main" id="{F8D58669-8915-4AE4-A8C9-319506C68E13}"/>
              </a:ext>
            </a:extLst>
          </p:cNvPr>
          <p:cNvSpPr txBox="1"/>
          <p:nvPr/>
        </p:nvSpPr>
        <p:spPr>
          <a:xfrm>
            <a:off x="28992258" y="21350760"/>
            <a:ext cx="6096001" cy="369332"/>
          </a:xfrm>
          <a:prstGeom prst="rect">
            <a:avLst/>
          </a:prstGeom>
          <a:noFill/>
        </p:spPr>
        <p:txBody>
          <a:bodyPr wrap="square" rtlCol="0">
            <a:spAutoFit/>
          </a:bodyPr>
          <a:lstStyle/>
          <a:p>
            <a:pPr algn="ctr"/>
            <a:r>
              <a:rPr lang="en-US" sz="1800" b="1" dirty="0"/>
              <a:t>Test Confusion Matrix</a:t>
            </a:r>
          </a:p>
        </p:txBody>
      </p:sp>
      <p:grpSp>
        <p:nvGrpSpPr>
          <p:cNvPr id="51" name="Group 75">
            <a:extLst>
              <a:ext uri="{FF2B5EF4-FFF2-40B4-BE49-F238E27FC236}">
                <a16:creationId xmlns:a16="http://schemas.microsoft.com/office/drawing/2014/main" id="{A3634634-26A0-43E2-8F02-7B45E154A638}"/>
              </a:ext>
            </a:extLst>
          </p:cNvPr>
          <p:cNvGrpSpPr/>
          <p:nvPr/>
        </p:nvGrpSpPr>
        <p:grpSpPr>
          <a:xfrm>
            <a:off x="11848375" y="13962700"/>
            <a:ext cx="9245444" cy="8964243"/>
            <a:chOff x="2189256" y="-257080"/>
            <a:chExt cx="8566523" cy="8305971"/>
          </a:xfrm>
        </p:grpSpPr>
        <p:grpSp>
          <p:nvGrpSpPr>
            <p:cNvPr id="52" name="Group 70">
              <a:extLst>
                <a:ext uri="{FF2B5EF4-FFF2-40B4-BE49-F238E27FC236}">
                  <a16:creationId xmlns:a16="http://schemas.microsoft.com/office/drawing/2014/main" id="{7C2E99C3-F20F-4A23-866B-E31BA2FE6270}"/>
                </a:ext>
              </a:extLst>
            </p:cNvPr>
            <p:cNvGrpSpPr/>
            <p:nvPr/>
          </p:nvGrpSpPr>
          <p:grpSpPr>
            <a:xfrm>
              <a:off x="2189256" y="-257080"/>
              <a:ext cx="8351310" cy="8305971"/>
              <a:chOff x="2189256" y="-257080"/>
              <a:chExt cx="8351310" cy="8305971"/>
            </a:xfrm>
          </p:grpSpPr>
          <p:sp>
            <p:nvSpPr>
              <p:cNvPr id="56" name="Rectangle: Rounded Corners 3">
                <a:extLst>
                  <a:ext uri="{FF2B5EF4-FFF2-40B4-BE49-F238E27FC236}">
                    <a16:creationId xmlns:a16="http://schemas.microsoft.com/office/drawing/2014/main" id="{5BF55D50-C9E8-40B9-AA85-752DB3135975}"/>
                  </a:ext>
                </a:extLst>
              </p:cNvPr>
              <p:cNvSpPr/>
              <p:nvPr/>
            </p:nvSpPr>
            <p:spPr>
              <a:xfrm>
                <a:off x="2663158" y="-255494"/>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Input Image</a:t>
                </a:r>
              </a:p>
            </p:txBody>
          </p:sp>
          <p:grpSp>
            <p:nvGrpSpPr>
              <p:cNvPr id="57" name="Group 10">
                <a:extLst>
                  <a:ext uri="{FF2B5EF4-FFF2-40B4-BE49-F238E27FC236}">
                    <a16:creationId xmlns:a16="http://schemas.microsoft.com/office/drawing/2014/main" id="{8DCC4FF3-A1A3-493E-8D38-DE5403563A0B}"/>
                  </a:ext>
                </a:extLst>
              </p:cNvPr>
              <p:cNvGrpSpPr/>
              <p:nvPr/>
            </p:nvGrpSpPr>
            <p:grpSpPr>
              <a:xfrm>
                <a:off x="2201493" y="614083"/>
                <a:ext cx="2474259" cy="1963270"/>
                <a:chOff x="546864" y="1044389"/>
                <a:chExt cx="2474259" cy="1963270"/>
              </a:xfrm>
            </p:grpSpPr>
            <p:sp>
              <p:nvSpPr>
                <p:cNvPr id="136" name="Rectangle: Rounded Corners 4">
                  <a:extLst>
                    <a:ext uri="{FF2B5EF4-FFF2-40B4-BE49-F238E27FC236}">
                      <a16:creationId xmlns:a16="http://schemas.microsoft.com/office/drawing/2014/main" id="{385F6727-F010-4E3F-B28A-E95744308C43}"/>
                    </a:ext>
                  </a:extLst>
                </p:cNvPr>
                <p:cNvSpPr/>
                <p:nvPr/>
              </p:nvSpPr>
              <p:spPr>
                <a:xfrm>
                  <a:off x="1030958" y="1196789"/>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137" name="Rectangle: Rounded Corners 5">
                  <a:extLst>
                    <a:ext uri="{FF2B5EF4-FFF2-40B4-BE49-F238E27FC236}">
                      <a16:creationId xmlns:a16="http://schemas.microsoft.com/office/drawing/2014/main" id="{2D8AB1FF-4424-46EC-A44F-0C49805B9B0B}"/>
                    </a:ext>
                  </a:extLst>
                </p:cNvPr>
                <p:cNvSpPr/>
                <p:nvPr/>
              </p:nvSpPr>
              <p:spPr>
                <a:xfrm>
                  <a:off x="1030958" y="1739154"/>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138" name="Rectangle: Rounded Corners 6">
                  <a:extLst>
                    <a:ext uri="{FF2B5EF4-FFF2-40B4-BE49-F238E27FC236}">
                      <a16:creationId xmlns:a16="http://schemas.microsoft.com/office/drawing/2014/main" id="{EDBCDFA0-C42A-4088-8F54-4AAEBA0E2A88}"/>
                    </a:ext>
                  </a:extLst>
                </p:cNvPr>
                <p:cNvSpPr/>
                <p:nvPr/>
              </p:nvSpPr>
              <p:spPr>
                <a:xfrm>
                  <a:off x="1030958" y="2281519"/>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MaxPooling</a:t>
                  </a:r>
                  <a:endParaRPr lang="en-US" b="1" dirty="0">
                    <a:solidFill>
                      <a:schemeClr val="tx1"/>
                    </a:solidFill>
                    <a:latin typeface="Arial" panose="020B0604020202020204" pitchFamily="34" charset="0"/>
                    <a:cs typeface="Arial" panose="020B0604020202020204" pitchFamily="34" charset="0"/>
                  </a:endParaRPr>
                </a:p>
              </p:txBody>
            </p:sp>
            <p:sp>
              <p:nvSpPr>
                <p:cNvPr id="139" name="Rectangle: Rounded Corners 7">
                  <a:extLst>
                    <a:ext uri="{FF2B5EF4-FFF2-40B4-BE49-F238E27FC236}">
                      <a16:creationId xmlns:a16="http://schemas.microsoft.com/office/drawing/2014/main" id="{18F25D8A-2F34-4013-B3E1-66C92F6D6883}"/>
                    </a:ext>
                  </a:extLst>
                </p:cNvPr>
                <p:cNvSpPr/>
                <p:nvPr/>
              </p:nvSpPr>
              <p:spPr>
                <a:xfrm>
                  <a:off x="546864" y="1044389"/>
                  <a:ext cx="2474259" cy="1963270"/>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9">
                  <a:extLst>
                    <a:ext uri="{FF2B5EF4-FFF2-40B4-BE49-F238E27FC236}">
                      <a16:creationId xmlns:a16="http://schemas.microsoft.com/office/drawing/2014/main" id="{59C9A096-41FD-4E6F-B357-3D0B7A130179}"/>
                    </a:ext>
                  </a:extLst>
                </p:cNvPr>
                <p:cNvSpPr txBox="1"/>
                <p:nvPr/>
              </p:nvSpPr>
              <p:spPr>
                <a:xfrm>
                  <a:off x="569293" y="1196789"/>
                  <a:ext cx="430887" cy="1595718"/>
                </a:xfrm>
                <a:prstGeom prst="rect">
                  <a:avLst/>
                </a:prstGeom>
                <a:noFill/>
              </p:spPr>
              <p:txBody>
                <a:bodyPr vert="vert270" wrap="square" rtlCol="0">
                  <a:spAutoFit/>
                </a:bodyPr>
                <a:lstStyle/>
                <a:p>
                  <a:pPr algn="ctr"/>
                  <a:r>
                    <a:rPr lang="en-US" sz="1600" b="1" dirty="0">
                      <a:latin typeface="Arial" panose="020B0604020202020204" pitchFamily="34" charset="0"/>
                      <a:cs typeface="Arial" panose="020B0604020202020204" pitchFamily="34" charset="0"/>
                    </a:rPr>
                    <a:t>Conv Block #1</a:t>
                  </a:r>
                </a:p>
              </p:txBody>
            </p:sp>
          </p:grpSp>
          <p:grpSp>
            <p:nvGrpSpPr>
              <p:cNvPr id="58" name="Group 11">
                <a:extLst>
                  <a:ext uri="{FF2B5EF4-FFF2-40B4-BE49-F238E27FC236}">
                    <a16:creationId xmlns:a16="http://schemas.microsoft.com/office/drawing/2014/main" id="{6528DE18-AD71-4CAB-A794-26F5CA960BC1}"/>
                  </a:ext>
                </a:extLst>
              </p:cNvPr>
              <p:cNvGrpSpPr/>
              <p:nvPr/>
            </p:nvGrpSpPr>
            <p:grpSpPr>
              <a:xfrm>
                <a:off x="2201492" y="2729753"/>
                <a:ext cx="2474259" cy="1963270"/>
                <a:chOff x="546864" y="1044389"/>
                <a:chExt cx="2474259" cy="1963270"/>
              </a:xfrm>
            </p:grpSpPr>
            <p:sp>
              <p:nvSpPr>
                <p:cNvPr id="131" name="Rectangle: Rounded Corners 12">
                  <a:extLst>
                    <a:ext uri="{FF2B5EF4-FFF2-40B4-BE49-F238E27FC236}">
                      <a16:creationId xmlns:a16="http://schemas.microsoft.com/office/drawing/2014/main" id="{2EF45AD6-C1D2-4C84-B84C-EDC0AE7FBCC8}"/>
                    </a:ext>
                  </a:extLst>
                </p:cNvPr>
                <p:cNvSpPr/>
                <p:nvPr/>
              </p:nvSpPr>
              <p:spPr>
                <a:xfrm>
                  <a:off x="1030958" y="1196789"/>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132" name="Rectangle: Rounded Corners 13">
                  <a:extLst>
                    <a:ext uri="{FF2B5EF4-FFF2-40B4-BE49-F238E27FC236}">
                      <a16:creationId xmlns:a16="http://schemas.microsoft.com/office/drawing/2014/main" id="{21D1DC9F-6DE1-4B09-8EAC-138EC8165583}"/>
                    </a:ext>
                  </a:extLst>
                </p:cNvPr>
                <p:cNvSpPr/>
                <p:nvPr/>
              </p:nvSpPr>
              <p:spPr>
                <a:xfrm>
                  <a:off x="1030958" y="1739154"/>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133" name="Rectangle: Rounded Corners 14">
                  <a:extLst>
                    <a:ext uri="{FF2B5EF4-FFF2-40B4-BE49-F238E27FC236}">
                      <a16:creationId xmlns:a16="http://schemas.microsoft.com/office/drawing/2014/main" id="{C2F58220-4DA7-40B3-96CA-B95EE081B302}"/>
                    </a:ext>
                  </a:extLst>
                </p:cNvPr>
                <p:cNvSpPr/>
                <p:nvPr/>
              </p:nvSpPr>
              <p:spPr>
                <a:xfrm>
                  <a:off x="1030958" y="2281519"/>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MaxPooling</a:t>
                  </a:r>
                  <a:endParaRPr lang="en-US" b="1" dirty="0">
                    <a:solidFill>
                      <a:schemeClr val="tx1"/>
                    </a:solidFill>
                    <a:latin typeface="Arial" panose="020B0604020202020204" pitchFamily="34" charset="0"/>
                    <a:cs typeface="Arial" panose="020B0604020202020204" pitchFamily="34" charset="0"/>
                  </a:endParaRPr>
                </a:p>
              </p:txBody>
            </p:sp>
            <p:sp>
              <p:nvSpPr>
                <p:cNvPr id="134" name="Rectangle: Rounded Corners 15">
                  <a:extLst>
                    <a:ext uri="{FF2B5EF4-FFF2-40B4-BE49-F238E27FC236}">
                      <a16:creationId xmlns:a16="http://schemas.microsoft.com/office/drawing/2014/main" id="{A2A2F99D-3715-4100-97BB-BDAADE805336}"/>
                    </a:ext>
                  </a:extLst>
                </p:cNvPr>
                <p:cNvSpPr/>
                <p:nvPr/>
              </p:nvSpPr>
              <p:spPr>
                <a:xfrm>
                  <a:off x="546864" y="1044389"/>
                  <a:ext cx="2474259" cy="1963270"/>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6">
                  <a:extLst>
                    <a:ext uri="{FF2B5EF4-FFF2-40B4-BE49-F238E27FC236}">
                      <a16:creationId xmlns:a16="http://schemas.microsoft.com/office/drawing/2014/main" id="{08E21DA2-F83C-42B7-8960-23D433954090}"/>
                    </a:ext>
                  </a:extLst>
                </p:cNvPr>
                <p:cNvSpPr txBox="1"/>
                <p:nvPr/>
              </p:nvSpPr>
              <p:spPr>
                <a:xfrm>
                  <a:off x="569293" y="1196789"/>
                  <a:ext cx="430887" cy="1595718"/>
                </a:xfrm>
                <a:prstGeom prst="rect">
                  <a:avLst/>
                </a:prstGeom>
                <a:noFill/>
              </p:spPr>
              <p:txBody>
                <a:bodyPr vert="vert270" wrap="square" rtlCol="0">
                  <a:spAutoFit/>
                </a:bodyPr>
                <a:lstStyle/>
                <a:p>
                  <a:pPr algn="ctr"/>
                  <a:r>
                    <a:rPr lang="en-US" sz="1600" b="1" dirty="0">
                      <a:latin typeface="Arial" panose="020B0604020202020204" pitchFamily="34" charset="0"/>
                      <a:cs typeface="Arial" panose="020B0604020202020204" pitchFamily="34" charset="0"/>
                    </a:rPr>
                    <a:t>Conv Block #2</a:t>
                  </a:r>
                </a:p>
              </p:txBody>
            </p:sp>
          </p:grpSp>
          <p:grpSp>
            <p:nvGrpSpPr>
              <p:cNvPr id="59" name="Group 30">
                <a:extLst>
                  <a:ext uri="{FF2B5EF4-FFF2-40B4-BE49-F238E27FC236}">
                    <a16:creationId xmlns:a16="http://schemas.microsoft.com/office/drawing/2014/main" id="{B1EA0855-9277-4265-999D-F4BBF766B113}"/>
                  </a:ext>
                </a:extLst>
              </p:cNvPr>
              <p:cNvGrpSpPr/>
              <p:nvPr/>
            </p:nvGrpSpPr>
            <p:grpSpPr>
              <a:xfrm>
                <a:off x="2189256" y="4814794"/>
                <a:ext cx="2474259" cy="2476499"/>
                <a:chOff x="534627" y="5245100"/>
                <a:chExt cx="2474259" cy="2476499"/>
              </a:xfrm>
            </p:grpSpPr>
            <p:sp>
              <p:nvSpPr>
                <p:cNvPr id="125" name="Rectangle: Rounded Corners 18">
                  <a:extLst>
                    <a:ext uri="{FF2B5EF4-FFF2-40B4-BE49-F238E27FC236}">
                      <a16:creationId xmlns:a16="http://schemas.microsoft.com/office/drawing/2014/main" id="{AAF2945A-1C53-4B33-8D8B-F855CC66823C}"/>
                    </a:ext>
                  </a:extLst>
                </p:cNvPr>
                <p:cNvSpPr/>
                <p:nvPr/>
              </p:nvSpPr>
              <p:spPr>
                <a:xfrm>
                  <a:off x="1008529" y="5412813"/>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126" name="Rectangle: Rounded Corners 19">
                  <a:extLst>
                    <a:ext uri="{FF2B5EF4-FFF2-40B4-BE49-F238E27FC236}">
                      <a16:creationId xmlns:a16="http://schemas.microsoft.com/office/drawing/2014/main" id="{53C08A97-CB57-43DC-A98E-ACAEFD17A65B}"/>
                    </a:ext>
                  </a:extLst>
                </p:cNvPr>
                <p:cNvSpPr/>
                <p:nvPr/>
              </p:nvSpPr>
              <p:spPr>
                <a:xfrm>
                  <a:off x="1018721" y="5970494"/>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127" name="Rectangle: Rounded Corners 20">
                  <a:extLst>
                    <a:ext uri="{FF2B5EF4-FFF2-40B4-BE49-F238E27FC236}">
                      <a16:creationId xmlns:a16="http://schemas.microsoft.com/office/drawing/2014/main" id="{3169CD3B-CFD8-4EAF-B420-6A27B0677868}"/>
                    </a:ext>
                  </a:extLst>
                </p:cNvPr>
                <p:cNvSpPr/>
                <p:nvPr/>
              </p:nvSpPr>
              <p:spPr>
                <a:xfrm>
                  <a:off x="1017600" y="7023847"/>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MaxPooling</a:t>
                  </a:r>
                  <a:endParaRPr lang="en-US" b="1" dirty="0">
                    <a:solidFill>
                      <a:schemeClr val="tx1"/>
                    </a:solidFill>
                    <a:latin typeface="Arial" panose="020B0604020202020204" pitchFamily="34" charset="0"/>
                    <a:cs typeface="Arial" panose="020B0604020202020204" pitchFamily="34" charset="0"/>
                  </a:endParaRPr>
                </a:p>
              </p:txBody>
            </p:sp>
            <p:sp>
              <p:nvSpPr>
                <p:cNvPr id="128" name="Rectangle: Rounded Corners 21">
                  <a:extLst>
                    <a:ext uri="{FF2B5EF4-FFF2-40B4-BE49-F238E27FC236}">
                      <a16:creationId xmlns:a16="http://schemas.microsoft.com/office/drawing/2014/main" id="{BD8955B5-939F-424E-99A5-70CC50C4C3BC}"/>
                    </a:ext>
                  </a:extLst>
                </p:cNvPr>
                <p:cNvSpPr/>
                <p:nvPr/>
              </p:nvSpPr>
              <p:spPr>
                <a:xfrm>
                  <a:off x="534627" y="5245100"/>
                  <a:ext cx="2474259" cy="2476499"/>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22">
                  <a:extLst>
                    <a:ext uri="{FF2B5EF4-FFF2-40B4-BE49-F238E27FC236}">
                      <a16:creationId xmlns:a16="http://schemas.microsoft.com/office/drawing/2014/main" id="{8A20209B-299F-43A2-976D-48002819C734}"/>
                    </a:ext>
                  </a:extLst>
                </p:cNvPr>
                <p:cNvSpPr txBox="1"/>
                <p:nvPr/>
              </p:nvSpPr>
              <p:spPr>
                <a:xfrm>
                  <a:off x="557056" y="5428128"/>
                  <a:ext cx="430887" cy="2293471"/>
                </a:xfrm>
                <a:prstGeom prst="rect">
                  <a:avLst/>
                </a:prstGeom>
                <a:noFill/>
              </p:spPr>
              <p:txBody>
                <a:bodyPr vert="vert270" wrap="square" rtlCol="0">
                  <a:spAutoFit/>
                </a:bodyPr>
                <a:lstStyle/>
                <a:p>
                  <a:pPr algn="ctr"/>
                  <a:r>
                    <a:rPr lang="en-US" sz="1600" b="1" dirty="0">
                      <a:latin typeface="Arial" panose="020B0604020202020204" pitchFamily="34" charset="0"/>
                      <a:cs typeface="Arial" panose="020B0604020202020204" pitchFamily="34" charset="0"/>
                    </a:rPr>
                    <a:t>Conv Block #3</a:t>
                  </a:r>
                </a:p>
              </p:txBody>
            </p:sp>
            <p:sp>
              <p:nvSpPr>
                <p:cNvPr id="130" name="Rectangle: Rounded Corners 29">
                  <a:extLst>
                    <a:ext uri="{FF2B5EF4-FFF2-40B4-BE49-F238E27FC236}">
                      <a16:creationId xmlns:a16="http://schemas.microsoft.com/office/drawing/2014/main" id="{D5EA7262-1186-44B0-A7FC-05AC4AB08B81}"/>
                    </a:ext>
                  </a:extLst>
                </p:cNvPr>
                <p:cNvSpPr/>
                <p:nvPr/>
              </p:nvSpPr>
              <p:spPr>
                <a:xfrm>
                  <a:off x="1018721" y="6498477"/>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grpSp>
          <p:grpSp>
            <p:nvGrpSpPr>
              <p:cNvPr id="60" name="Group 31">
                <a:extLst>
                  <a:ext uri="{FF2B5EF4-FFF2-40B4-BE49-F238E27FC236}">
                    <a16:creationId xmlns:a16="http://schemas.microsoft.com/office/drawing/2014/main" id="{53F13ED9-2635-40C4-BAC7-B680382A922D}"/>
                  </a:ext>
                </a:extLst>
              </p:cNvPr>
              <p:cNvGrpSpPr/>
              <p:nvPr/>
            </p:nvGrpSpPr>
            <p:grpSpPr>
              <a:xfrm>
                <a:off x="5488486" y="263794"/>
                <a:ext cx="2474259" cy="2476499"/>
                <a:chOff x="534627" y="5245100"/>
                <a:chExt cx="2474259" cy="2476499"/>
              </a:xfrm>
            </p:grpSpPr>
            <p:sp>
              <p:nvSpPr>
                <p:cNvPr id="119" name="Rectangle: Rounded Corners 32">
                  <a:extLst>
                    <a:ext uri="{FF2B5EF4-FFF2-40B4-BE49-F238E27FC236}">
                      <a16:creationId xmlns:a16="http://schemas.microsoft.com/office/drawing/2014/main" id="{56DD7439-E687-4E4B-8E1F-08319B5DB866}"/>
                    </a:ext>
                  </a:extLst>
                </p:cNvPr>
                <p:cNvSpPr/>
                <p:nvPr/>
              </p:nvSpPr>
              <p:spPr>
                <a:xfrm>
                  <a:off x="1008529" y="5412813"/>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120" name="Rectangle: Rounded Corners 33">
                  <a:extLst>
                    <a:ext uri="{FF2B5EF4-FFF2-40B4-BE49-F238E27FC236}">
                      <a16:creationId xmlns:a16="http://schemas.microsoft.com/office/drawing/2014/main" id="{1D4A0419-35D9-48DA-A0B2-326EC94557A5}"/>
                    </a:ext>
                  </a:extLst>
                </p:cNvPr>
                <p:cNvSpPr/>
                <p:nvPr/>
              </p:nvSpPr>
              <p:spPr>
                <a:xfrm>
                  <a:off x="1018721" y="5970494"/>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121" name="Rectangle: Rounded Corners 34">
                  <a:extLst>
                    <a:ext uri="{FF2B5EF4-FFF2-40B4-BE49-F238E27FC236}">
                      <a16:creationId xmlns:a16="http://schemas.microsoft.com/office/drawing/2014/main" id="{6798801E-7267-4DF5-B63B-4E28B8E9BE91}"/>
                    </a:ext>
                  </a:extLst>
                </p:cNvPr>
                <p:cNvSpPr/>
                <p:nvPr/>
              </p:nvSpPr>
              <p:spPr>
                <a:xfrm>
                  <a:off x="1017600" y="7023847"/>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MaxPooling</a:t>
                  </a:r>
                  <a:endParaRPr lang="en-US" b="1" dirty="0">
                    <a:solidFill>
                      <a:schemeClr val="tx1"/>
                    </a:solidFill>
                    <a:latin typeface="Arial" panose="020B0604020202020204" pitchFamily="34" charset="0"/>
                    <a:cs typeface="Arial" panose="020B0604020202020204" pitchFamily="34" charset="0"/>
                  </a:endParaRPr>
                </a:p>
              </p:txBody>
            </p:sp>
            <p:sp>
              <p:nvSpPr>
                <p:cNvPr id="122" name="Rectangle: Rounded Corners 35">
                  <a:extLst>
                    <a:ext uri="{FF2B5EF4-FFF2-40B4-BE49-F238E27FC236}">
                      <a16:creationId xmlns:a16="http://schemas.microsoft.com/office/drawing/2014/main" id="{0737B331-AD5D-4F6E-9901-C1EB983D42CA}"/>
                    </a:ext>
                  </a:extLst>
                </p:cNvPr>
                <p:cNvSpPr/>
                <p:nvPr/>
              </p:nvSpPr>
              <p:spPr>
                <a:xfrm>
                  <a:off x="534627" y="5245100"/>
                  <a:ext cx="2474259" cy="2476499"/>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36">
                  <a:extLst>
                    <a:ext uri="{FF2B5EF4-FFF2-40B4-BE49-F238E27FC236}">
                      <a16:creationId xmlns:a16="http://schemas.microsoft.com/office/drawing/2014/main" id="{910BE121-B0F8-4058-8933-3C4E2FB78765}"/>
                    </a:ext>
                  </a:extLst>
                </p:cNvPr>
                <p:cNvSpPr txBox="1"/>
                <p:nvPr/>
              </p:nvSpPr>
              <p:spPr>
                <a:xfrm>
                  <a:off x="557056" y="5428129"/>
                  <a:ext cx="430887" cy="2106706"/>
                </a:xfrm>
                <a:prstGeom prst="rect">
                  <a:avLst/>
                </a:prstGeom>
                <a:noFill/>
              </p:spPr>
              <p:txBody>
                <a:bodyPr vert="vert270" wrap="square" rtlCol="0">
                  <a:spAutoFit/>
                </a:bodyPr>
                <a:lstStyle/>
                <a:p>
                  <a:pPr algn="ctr"/>
                  <a:r>
                    <a:rPr lang="en-US" sz="1600" b="1" dirty="0">
                      <a:latin typeface="Arial" panose="020B0604020202020204" pitchFamily="34" charset="0"/>
                      <a:cs typeface="Arial" panose="020B0604020202020204" pitchFamily="34" charset="0"/>
                    </a:rPr>
                    <a:t>Conv Block #4</a:t>
                  </a:r>
                </a:p>
              </p:txBody>
            </p:sp>
            <p:sp>
              <p:nvSpPr>
                <p:cNvPr id="124" name="Rectangle: Rounded Corners 37">
                  <a:extLst>
                    <a:ext uri="{FF2B5EF4-FFF2-40B4-BE49-F238E27FC236}">
                      <a16:creationId xmlns:a16="http://schemas.microsoft.com/office/drawing/2014/main" id="{E84C29DB-F50F-419C-BC68-041F3C3FBC9F}"/>
                    </a:ext>
                  </a:extLst>
                </p:cNvPr>
                <p:cNvSpPr/>
                <p:nvPr/>
              </p:nvSpPr>
              <p:spPr>
                <a:xfrm>
                  <a:off x="1018721" y="6498477"/>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grpSp>
          <p:grpSp>
            <p:nvGrpSpPr>
              <p:cNvPr id="61" name="Group 38">
                <a:extLst>
                  <a:ext uri="{FF2B5EF4-FFF2-40B4-BE49-F238E27FC236}">
                    <a16:creationId xmlns:a16="http://schemas.microsoft.com/office/drawing/2014/main" id="{9BFE561B-33AF-40B7-A663-5CA980ACEC29}"/>
                  </a:ext>
                </a:extLst>
              </p:cNvPr>
              <p:cNvGrpSpPr/>
              <p:nvPr/>
            </p:nvGrpSpPr>
            <p:grpSpPr>
              <a:xfrm>
                <a:off x="5485658" y="2892693"/>
                <a:ext cx="2474259" cy="2476499"/>
                <a:chOff x="534627" y="5245100"/>
                <a:chExt cx="2474259" cy="2476499"/>
              </a:xfrm>
            </p:grpSpPr>
            <p:sp>
              <p:nvSpPr>
                <p:cNvPr id="84" name="Rectangle: Rounded Corners 39">
                  <a:extLst>
                    <a:ext uri="{FF2B5EF4-FFF2-40B4-BE49-F238E27FC236}">
                      <a16:creationId xmlns:a16="http://schemas.microsoft.com/office/drawing/2014/main" id="{35EB5092-D836-4C1B-BBAD-664C4FE4F20A}"/>
                    </a:ext>
                  </a:extLst>
                </p:cNvPr>
                <p:cNvSpPr/>
                <p:nvPr/>
              </p:nvSpPr>
              <p:spPr>
                <a:xfrm>
                  <a:off x="1008529" y="5412813"/>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85" name="Rectangle: Rounded Corners 40">
                  <a:extLst>
                    <a:ext uri="{FF2B5EF4-FFF2-40B4-BE49-F238E27FC236}">
                      <a16:creationId xmlns:a16="http://schemas.microsoft.com/office/drawing/2014/main" id="{4B610AF2-3A4F-40EE-BE4F-39BFF39695E5}"/>
                    </a:ext>
                  </a:extLst>
                </p:cNvPr>
                <p:cNvSpPr/>
                <p:nvPr/>
              </p:nvSpPr>
              <p:spPr>
                <a:xfrm>
                  <a:off x="1018721" y="5970494"/>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sp>
              <p:nvSpPr>
                <p:cNvPr id="86" name="Rectangle: Rounded Corners 41">
                  <a:extLst>
                    <a:ext uri="{FF2B5EF4-FFF2-40B4-BE49-F238E27FC236}">
                      <a16:creationId xmlns:a16="http://schemas.microsoft.com/office/drawing/2014/main" id="{13ACDDE0-41FD-4112-8648-B868EB80B0D5}"/>
                    </a:ext>
                  </a:extLst>
                </p:cNvPr>
                <p:cNvSpPr/>
                <p:nvPr/>
              </p:nvSpPr>
              <p:spPr>
                <a:xfrm>
                  <a:off x="1017600" y="7023847"/>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MaxPooling</a:t>
                  </a:r>
                  <a:endParaRPr lang="en-US" b="1" dirty="0">
                    <a:solidFill>
                      <a:schemeClr val="tx1"/>
                    </a:solidFill>
                    <a:latin typeface="Arial" panose="020B0604020202020204" pitchFamily="34" charset="0"/>
                    <a:cs typeface="Arial" panose="020B0604020202020204" pitchFamily="34" charset="0"/>
                  </a:endParaRPr>
                </a:p>
              </p:txBody>
            </p:sp>
            <p:sp>
              <p:nvSpPr>
                <p:cNvPr id="87" name="Rectangle: Rounded Corners 42">
                  <a:extLst>
                    <a:ext uri="{FF2B5EF4-FFF2-40B4-BE49-F238E27FC236}">
                      <a16:creationId xmlns:a16="http://schemas.microsoft.com/office/drawing/2014/main" id="{84FBEEA4-0816-46C2-BB88-44AC1E03F749}"/>
                    </a:ext>
                  </a:extLst>
                </p:cNvPr>
                <p:cNvSpPr/>
                <p:nvPr/>
              </p:nvSpPr>
              <p:spPr>
                <a:xfrm>
                  <a:off x="534627" y="5245100"/>
                  <a:ext cx="2474259" cy="2476499"/>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43">
                  <a:extLst>
                    <a:ext uri="{FF2B5EF4-FFF2-40B4-BE49-F238E27FC236}">
                      <a16:creationId xmlns:a16="http://schemas.microsoft.com/office/drawing/2014/main" id="{5C8D5F36-4763-44A7-89C7-74329F1FC669}"/>
                    </a:ext>
                  </a:extLst>
                </p:cNvPr>
                <p:cNvSpPr txBox="1"/>
                <p:nvPr/>
              </p:nvSpPr>
              <p:spPr>
                <a:xfrm>
                  <a:off x="557056" y="5428128"/>
                  <a:ext cx="430887" cy="2293471"/>
                </a:xfrm>
                <a:prstGeom prst="rect">
                  <a:avLst/>
                </a:prstGeom>
                <a:noFill/>
              </p:spPr>
              <p:txBody>
                <a:bodyPr vert="vert270" wrap="square" rtlCol="0">
                  <a:spAutoFit/>
                </a:bodyPr>
                <a:lstStyle/>
                <a:p>
                  <a:pPr algn="ctr"/>
                  <a:r>
                    <a:rPr lang="en-US" sz="1600" b="1" dirty="0">
                      <a:latin typeface="Arial" panose="020B0604020202020204" pitchFamily="34" charset="0"/>
                      <a:cs typeface="Arial" panose="020B0604020202020204" pitchFamily="34" charset="0"/>
                    </a:rPr>
                    <a:t>Conv Block #5</a:t>
                  </a:r>
                </a:p>
              </p:txBody>
            </p:sp>
            <p:sp>
              <p:nvSpPr>
                <p:cNvPr id="118" name="Rectangle: Rounded Corners 44">
                  <a:extLst>
                    <a:ext uri="{FF2B5EF4-FFF2-40B4-BE49-F238E27FC236}">
                      <a16:creationId xmlns:a16="http://schemas.microsoft.com/office/drawing/2014/main" id="{FD0D00E3-CE45-402C-B14C-30F06E4A9EAB}"/>
                    </a:ext>
                  </a:extLst>
                </p:cNvPr>
                <p:cNvSpPr/>
                <p:nvPr/>
              </p:nvSpPr>
              <p:spPr>
                <a:xfrm>
                  <a:off x="1018721" y="6498477"/>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Conv Layer</a:t>
                  </a:r>
                </a:p>
              </p:txBody>
            </p:sp>
          </p:grpSp>
          <p:sp>
            <p:nvSpPr>
              <p:cNvPr id="62" name="Rectangle: Rounded Corners 45">
                <a:extLst>
                  <a:ext uri="{FF2B5EF4-FFF2-40B4-BE49-F238E27FC236}">
                    <a16:creationId xmlns:a16="http://schemas.microsoft.com/office/drawing/2014/main" id="{8883C242-D8E2-47D4-9D30-F07A9E408F22}"/>
                  </a:ext>
                </a:extLst>
              </p:cNvPr>
              <p:cNvSpPr/>
              <p:nvPr/>
            </p:nvSpPr>
            <p:spPr>
              <a:xfrm>
                <a:off x="5959560" y="5738427"/>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Flatten</a:t>
                </a:r>
              </a:p>
            </p:txBody>
          </p:sp>
          <p:sp>
            <p:nvSpPr>
              <p:cNvPr id="63" name="Rectangle: Rounded Corners 46">
                <a:extLst>
                  <a:ext uri="{FF2B5EF4-FFF2-40B4-BE49-F238E27FC236}">
                    <a16:creationId xmlns:a16="http://schemas.microsoft.com/office/drawing/2014/main" id="{5A9749A2-93F0-4A0A-B88E-99023ABE8D24}"/>
                  </a:ext>
                </a:extLst>
              </p:cNvPr>
              <p:cNvSpPr/>
              <p:nvPr/>
            </p:nvSpPr>
            <p:spPr>
              <a:xfrm>
                <a:off x="5959560" y="6264916"/>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Dense</a:t>
                </a:r>
              </a:p>
            </p:txBody>
          </p:sp>
          <p:sp>
            <p:nvSpPr>
              <p:cNvPr id="64" name="Rectangle: Rounded Corners 47">
                <a:extLst>
                  <a:ext uri="{FF2B5EF4-FFF2-40B4-BE49-F238E27FC236}">
                    <a16:creationId xmlns:a16="http://schemas.microsoft.com/office/drawing/2014/main" id="{56B48A1F-A6C3-4BEE-A196-94EF1CE62737}"/>
                  </a:ext>
                </a:extLst>
              </p:cNvPr>
              <p:cNvSpPr/>
              <p:nvPr/>
            </p:nvSpPr>
            <p:spPr>
              <a:xfrm>
                <a:off x="5968631" y="6803091"/>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Dense</a:t>
                </a:r>
              </a:p>
            </p:txBody>
          </p:sp>
          <p:sp>
            <p:nvSpPr>
              <p:cNvPr id="65" name="Arrow: Down 48">
                <a:extLst>
                  <a:ext uri="{FF2B5EF4-FFF2-40B4-BE49-F238E27FC236}">
                    <a16:creationId xmlns:a16="http://schemas.microsoft.com/office/drawing/2014/main" id="{3E125CAB-C4A5-422D-985C-0E36EBC8E370}"/>
                  </a:ext>
                </a:extLst>
              </p:cNvPr>
              <p:cNvSpPr/>
              <p:nvPr/>
            </p:nvSpPr>
            <p:spPr>
              <a:xfrm>
                <a:off x="3438621" y="110283"/>
                <a:ext cx="270542" cy="696073"/>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49">
                <a:extLst>
                  <a:ext uri="{FF2B5EF4-FFF2-40B4-BE49-F238E27FC236}">
                    <a16:creationId xmlns:a16="http://schemas.microsoft.com/office/drawing/2014/main" id="{7E5C1A7F-A916-46E9-A07F-3D0A286DE644}"/>
                  </a:ext>
                </a:extLst>
              </p:cNvPr>
              <p:cNvSpPr/>
              <p:nvPr/>
            </p:nvSpPr>
            <p:spPr>
              <a:xfrm>
                <a:off x="3464715" y="2483972"/>
                <a:ext cx="270542" cy="41742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Down 50">
                <a:extLst>
                  <a:ext uri="{FF2B5EF4-FFF2-40B4-BE49-F238E27FC236}">
                    <a16:creationId xmlns:a16="http://schemas.microsoft.com/office/drawing/2014/main" id="{B434FE75-99FC-4ABC-9F1D-0514C8D8DCCE}"/>
                  </a:ext>
                </a:extLst>
              </p:cNvPr>
              <p:cNvSpPr/>
              <p:nvPr/>
            </p:nvSpPr>
            <p:spPr>
              <a:xfrm>
                <a:off x="3447122" y="4570971"/>
                <a:ext cx="270542" cy="41742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1">
                <a:extLst>
                  <a:ext uri="{FF2B5EF4-FFF2-40B4-BE49-F238E27FC236}">
                    <a16:creationId xmlns:a16="http://schemas.microsoft.com/office/drawing/2014/main" id="{E5F59031-FD9D-49AF-8BB4-D1109F2EA252}"/>
                  </a:ext>
                </a:extLst>
              </p:cNvPr>
              <p:cNvSpPr/>
              <p:nvPr/>
            </p:nvSpPr>
            <p:spPr>
              <a:xfrm>
                <a:off x="3568031" y="7211170"/>
                <a:ext cx="170025" cy="49567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2">
                <a:extLst>
                  <a:ext uri="{FF2B5EF4-FFF2-40B4-BE49-F238E27FC236}">
                    <a16:creationId xmlns:a16="http://schemas.microsoft.com/office/drawing/2014/main" id="{1F553F42-E614-4D1B-9B99-82FF0DA224DB}"/>
                  </a:ext>
                </a:extLst>
              </p:cNvPr>
              <p:cNvSpPr/>
              <p:nvPr/>
            </p:nvSpPr>
            <p:spPr>
              <a:xfrm>
                <a:off x="3568031" y="7561912"/>
                <a:ext cx="1475457" cy="1449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3">
                <a:extLst>
                  <a:ext uri="{FF2B5EF4-FFF2-40B4-BE49-F238E27FC236}">
                    <a16:creationId xmlns:a16="http://schemas.microsoft.com/office/drawing/2014/main" id="{A078F8B3-1200-42A8-A951-019B14C2B6E4}"/>
                  </a:ext>
                </a:extLst>
              </p:cNvPr>
              <p:cNvSpPr/>
              <p:nvPr/>
            </p:nvSpPr>
            <p:spPr>
              <a:xfrm>
                <a:off x="4967393" y="-257080"/>
                <a:ext cx="146640" cy="796233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Bent-Up 56">
                <a:extLst>
                  <a:ext uri="{FF2B5EF4-FFF2-40B4-BE49-F238E27FC236}">
                    <a16:creationId xmlns:a16="http://schemas.microsoft.com/office/drawing/2014/main" id="{757DCB8C-31AD-40FC-A9E9-5075EED19938}"/>
                  </a:ext>
                </a:extLst>
              </p:cNvPr>
              <p:cNvSpPr/>
              <p:nvPr/>
            </p:nvSpPr>
            <p:spPr>
              <a:xfrm rot="10800000" flipH="1">
                <a:off x="4967393" y="-254825"/>
                <a:ext cx="2157572" cy="638309"/>
              </a:xfrm>
              <a:prstGeom prst="bentUpArrow">
                <a:avLst>
                  <a:gd name="adj1" fmla="val 25000"/>
                  <a:gd name="adj2" fmla="val 24005"/>
                  <a:gd name="adj3" fmla="val 389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57">
                <a:extLst>
                  <a:ext uri="{FF2B5EF4-FFF2-40B4-BE49-F238E27FC236}">
                    <a16:creationId xmlns:a16="http://schemas.microsoft.com/office/drawing/2014/main" id="{3B4003AA-A397-403D-811A-78A1252A0DDB}"/>
                  </a:ext>
                </a:extLst>
              </p:cNvPr>
              <p:cNvSpPr/>
              <p:nvPr/>
            </p:nvSpPr>
            <p:spPr>
              <a:xfrm>
                <a:off x="5485659" y="5572392"/>
                <a:ext cx="2474258" cy="247649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58">
                <a:extLst>
                  <a:ext uri="{FF2B5EF4-FFF2-40B4-BE49-F238E27FC236}">
                    <a16:creationId xmlns:a16="http://schemas.microsoft.com/office/drawing/2014/main" id="{247C7A29-31D1-4EE5-8785-229E8A77E7A6}"/>
                  </a:ext>
                </a:extLst>
              </p:cNvPr>
              <p:cNvSpPr txBox="1"/>
              <p:nvPr/>
            </p:nvSpPr>
            <p:spPr>
              <a:xfrm>
                <a:off x="5508087" y="5603698"/>
                <a:ext cx="430887" cy="2293471"/>
              </a:xfrm>
              <a:prstGeom prst="rect">
                <a:avLst/>
              </a:prstGeom>
              <a:noFill/>
            </p:spPr>
            <p:txBody>
              <a:bodyPr vert="vert270" wrap="square" rtlCol="0">
                <a:spAutoFit/>
              </a:bodyPr>
              <a:lstStyle/>
              <a:p>
                <a:pPr algn="ctr"/>
                <a:r>
                  <a:rPr lang="en-US" sz="1600" b="1" dirty="0">
                    <a:latin typeface="Arial" panose="020B0604020202020204" pitchFamily="34" charset="0"/>
                    <a:cs typeface="Arial" panose="020B0604020202020204" pitchFamily="34" charset="0"/>
                  </a:rPr>
                  <a:t>FC Block</a:t>
                </a:r>
              </a:p>
            </p:txBody>
          </p:sp>
          <p:sp>
            <p:nvSpPr>
              <p:cNvPr id="74" name="Arrow: Down 59">
                <a:extLst>
                  <a:ext uri="{FF2B5EF4-FFF2-40B4-BE49-F238E27FC236}">
                    <a16:creationId xmlns:a16="http://schemas.microsoft.com/office/drawing/2014/main" id="{3216C29F-618D-4713-95EB-911D77FDAB43}"/>
                  </a:ext>
                </a:extLst>
              </p:cNvPr>
              <p:cNvSpPr/>
              <p:nvPr/>
            </p:nvSpPr>
            <p:spPr>
              <a:xfrm>
                <a:off x="6807427" y="2611680"/>
                <a:ext cx="270542" cy="41742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Down 60">
                <a:extLst>
                  <a:ext uri="{FF2B5EF4-FFF2-40B4-BE49-F238E27FC236}">
                    <a16:creationId xmlns:a16="http://schemas.microsoft.com/office/drawing/2014/main" id="{C12A3044-EC6C-4943-B2BB-68015B67DE4C}"/>
                  </a:ext>
                </a:extLst>
              </p:cNvPr>
              <p:cNvSpPr/>
              <p:nvPr/>
            </p:nvSpPr>
            <p:spPr>
              <a:xfrm>
                <a:off x="6821009" y="5292614"/>
                <a:ext cx="270542" cy="41742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61">
                <a:extLst>
                  <a:ext uri="{FF2B5EF4-FFF2-40B4-BE49-F238E27FC236}">
                    <a16:creationId xmlns:a16="http://schemas.microsoft.com/office/drawing/2014/main" id="{2473E5AA-2D41-4A29-ABEB-2902B80EE663}"/>
                  </a:ext>
                </a:extLst>
              </p:cNvPr>
              <p:cNvSpPr/>
              <p:nvPr/>
            </p:nvSpPr>
            <p:spPr>
              <a:xfrm>
                <a:off x="8702625" y="2362201"/>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Input Image</a:t>
                </a:r>
              </a:p>
            </p:txBody>
          </p:sp>
          <p:sp>
            <p:nvSpPr>
              <p:cNvPr id="77" name="Rectangle: Rounded Corners 62">
                <a:extLst>
                  <a:ext uri="{FF2B5EF4-FFF2-40B4-BE49-F238E27FC236}">
                    <a16:creationId xmlns:a16="http://schemas.microsoft.com/office/drawing/2014/main" id="{CE65F5EC-3BCA-4CD5-B887-EDE758FB8063}"/>
                  </a:ext>
                </a:extLst>
              </p:cNvPr>
              <p:cNvSpPr/>
              <p:nvPr/>
            </p:nvSpPr>
            <p:spPr>
              <a:xfrm>
                <a:off x="8702625" y="3347673"/>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SIFT </a:t>
                </a:r>
                <a:r>
                  <a:rPr lang="en-US" b="1" dirty="0" err="1">
                    <a:solidFill>
                      <a:schemeClr val="tx1"/>
                    </a:solidFill>
                    <a:latin typeface="Arial" panose="020B0604020202020204" pitchFamily="34" charset="0"/>
                    <a:cs typeface="Arial" panose="020B0604020202020204" pitchFamily="34" charset="0"/>
                  </a:rPr>
                  <a:t>Keypoint</a:t>
                </a:r>
                <a:endParaRPr lang="en-US" b="1" dirty="0">
                  <a:solidFill>
                    <a:schemeClr val="tx1"/>
                  </a:solidFill>
                  <a:latin typeface="Arial" panose="020B0604020202020204" pitchFamily="34" charset="0"/>
                  <a:cs typeface="Arial" panose="020B0604020202020204" pitchFamily="34" charset="0"/>
                </a:endParaRPr>
              </a:p>
            </p:txBody>
          </p:sp>
          <p:sp>
            <p:nvSpPr>
              <p:cNvPr id="78" name="Rectangle: Rounded Corners 63">
                <a:extLst>
                  <a:ext uri="{FF2B5EF4-FFF2-40B4-BE49-F238E27FC236}">
                    <a16:creationId xmlns:a16="http://schemas.microsoft.com/office/drawing/2014/main" id="{412173FD-A2D3-4334-92FF-F059EF8DD48B}"/>
                  </a:ext>
                </a:extLst>
              </p:cNvPr>
              <p:cNvSpPr/>
              <p:nvPr/>
            </p:nvSpPr>
            <p:spPr>
              <a:xfrm>
                <a:off x="8707004" y="3888969"/>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Dense Filter</a:t>
                </a:r>
              </a:p>
            </p:txBody>
          </p:sp>
          <p:sp>
            <p:nvSpPr>
              <p:cNvPr id="79" name="Rectangle: Rounded Corners 64">
                <a:extLst>
                  <a:ext uri="{FF2B5EF4-FFF2-40B4-BE49-F238E27FC236}">
                    <a16:creationId xmlns:a16="http://schemas.microsoft.com/office/drawing/2014/main" id="{210BF459-628B-4941-BE9B-6D7F11662BAB}"/>
                  </a:ext>
                </a:extLst>
              </p:cNvPr>
              <p:cNvSpPr/>
              <p:nvPr/>
            </p:nvSpPr>
            <p:spPr>
              <a:xfrm>
                <a:off x="8711766" y="4430265"/>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Spatial Pyramid Matching</a:t>
                </a:r>
              </a:p>
            </p:txBody>
          </p:sp>
          <p:sp>
            <p:nvSpPr>
              <p:cNvPr id="80" name="Rectangle: Rounded Corners 65">
                <a:extLst>
                  <a:ext uri="{FF2B5EF4-FFF2-40B4-BE49-F238E27FC236}">
                    <a16:creationId xmlns:a16="http://schemas.microsoft.com/office/drawing/2014/main" id="{C5B1E146-0E25-4FD3-B1E1-4198A05ED699}"/>
                  </a:ext>
                </a:extLst>
              </p:cNvPr>
              <p:cNvSpPr/>
              <p:nvPr/>
            </p:nvSpPr>
            <p:spPr>
              <a:xfrm>
                <a:off x="8702625" y="4967178"/>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Arial" panose="020B0604020202020204" pitchFamily="34" charset="0"/>
                    <a:cs typeface="Arial" panose="020B0604020202020204" pitchFamily="34" charset="0"/>
                  </a:rPr>
                  <a:t>BoW</a:t>
                </a:r>
                <a:r>
                  <a:rPr lang="en-US" sz="1600" b="1" dirty="0">
                    <a:solidFill>
                      <a:schemeClr val="tx1"/>
                    </a:solidFill>
                    <a:latin typeface="Arial" panose="020B0604020202020204" pitchFamily="34" charset="0"/>
                    <a:cs typeface="Arial" panose="020B0604020202020204" pitchFamily="34" charset="0"/>
                  </a:rPr>
                  <a:t> Features</a:t>
                </a:r>
              </a:p>
            </p:txBody>
          </p:sp>
          <p:sp>
            <p:nvSpPr>
              <p:cNvPr id="81" name="Arrow: Down 67">
                <a:extLst>
                  <a:ext uri="{FF2B5EF4-FFF2-40B4-BE49-F238E27FC236}">
                    <a16:creationId xmlns:a16="http://schemas.microsoft.com/office/drawing/2014/main" id="{A64D33C3-5B3C-4BCA-B07E-ABA48D3BE342}"/>
                  </a:ext>
                </a:extLst>
              </p:cNvPr>
              <p:cNvSpPr/>
              <p:nvPr/>
            </p:nvSpPr>
            <p:spPr>
              <a:xfrm>
                <a:off x="9549664" y="2729753"/>
                <a:ext cx="270542" cy="71209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Bent-Up 68">
                <a:extLst>
                  <a:ext uri="{FF2B5EF4-FFF2-40B4-BE49-F238E27FC236}">
                    <a16:creationId xmlns:a16="http://schemas.microsoft.com/office/drawing/2014/main" id="{D682332F-C8D6-499F-8730-9A2581B01FD3}"/>
                  </a:ext>
                </a:extLst>
              </p:cNvPr>
              <p:cNvSpPr/>
              <p:nvPr/>
            </p:nvSpPr>
            <p:spPr>
              <a:xfrm rot="16200000" flipH="1">
                <a:off x="7928854" y="5405997"/>
                <a:ext cx="1781546" cy="1828802"/>
              </a:xfrm>
              <a:prstGeom prst="bentUpArrow">
                <a:avLst>
                  <a:gd name="adj1" fmla="val 12291"/>
                  <a:gd name="adj2" fmla="val 9560"/>
                  <a:gd name="adj3" fmla="val 200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69">
                <a:extLst>
                  <a:ext uri="{FF2B5EF4-FFF2-40B4-BE49-F238E27FC236}">
                    <a16:creationId xmlns:a16="http://schemas.microsoft.com/office/drawing/2014/main" id="{58997B5E-C871-4915-83CC-B8F8B9E158F1}"/>
                  </a:ext>
                </a:extLst>
              </p:cNvPr>
              <p:cNvSpPr/>
              <p:nvPr/>
            </p:nvSpPr>
            <p:spPr>
              <a:xfrm>
                <a:off x="5968631" y="7344067"/>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Softmax</a:t>
                </a:r>
                <a:endParaRPr lang="en-US" b="1" dirty="0">
                  <a:solidFill>
                    <a:schemeClr val="tx1"/>
                  </a:solidFill>
                  <a:latin typeface="Arial" panose="020B0604020202020204" pitchFamily="34" charset="0"/>
                  <a:cs typeface="Arial" panose="020B0604020202020204" pitchFamily="34" charset="0"/>
                </a:endParaRPr>
              </a:p>
            </p:txBody>
          </p:sp>
        </p:grpSp>
        <p:grpSp>
          <p:nvGrpSpPr>
            <p:cNvPr id="53" name="Group 74">
              <a:extLst>
                <a:ext uri="{FF2B5EF4-FFF2-40B4-BE49-F238E27FC236}">
                  <a16:creationId xmlns:a16="http://schemas.microsoft.com/office/drawing/2014/main" id="{5E2E0242-C7B7-453C-8B50-1B428CB87D79}"/>
                </a:ext>
              </a:extLst>
            </p:cNvPr>
            <p:cNvGrpSpPr/>
            <p:nvPr/>
          </p:nvGrpSpPr>
          <p:grpSpPr>
            <a:xfrm>
              <a:off x="8281520" y="3144965"/>
              <a:ext cx="2474259" cy="2570600"/>
              <a:chOff x="8327808" y="3159364"/>
              <a:chExt cx="2474259" cy="2570600"/>
            </a:xfrm>
          </p:grpSpPr>
          <p:sp>
            <p:nvSpPr>
              <p:cNvPr id="54" name="Rectangle: Rounded Corners 71">
                <a:extLst>
                  <a:ext uri="{FF2B5EF4-FFF2-40B4-BE49-F238E27FC236}">
                    <a16:creationId xmlns:a16="http://schemas.microsoft.com/office/drawing/2014/main" id="{10AC304B-A927-4808-A15E-4197D0021272}"/>
                  </a:ext>
                </a:extLst>
              </p:cNvPr>
              <p:cNvSpPr/>
              <p:nvPr/>
            </p:nvSpPr>
            <p:spPr>
              <a:xfrm>
                <a:off x="8327808" y="3159364"/>
                <a:ext cx="2474259" cy="2570600"/>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73">
                <a:extLst>
                  <a:ext uri="{FF2B5EF4-FFF2-40B4-BE49-F238E27FC236}">
                    <a16:creationId xmlns:a16="http://schemas.microsoft.com/office/drawing/2014/main" id="{ED1EEED7-9B66-4777-B3E7-40D609775192}"/>
                  </a:ext>
                </a:extLst>
              </p:cNvPr>
              <p:cNvSpPr txBox="1"/>
              <p:nvPr/>
            </p:nvSpPr>
            <p:spPr>
              <a:xfrm>
                <a:off x="8331773" y="3394487"/>
                <a:ext cx="369332" cy="2100354"/>
              </a:xfrm>
              <a:prstGeom prst="rect">
                <a:avLst/>
              </a:prstGeom>
              <a:noFill/>
            </p:spPr>
            <p:txBody>
              <a:bodyPr vert="vert270" wrap="square" rtlCol="0">
                <a:spAutoFit/>
              </a:bodyPr>
              <a:lstStyle/>
              <a:p>
                <a:pPr algn="ctr"/>
                <a:r>
                  <a:rPr lang="en-US" sz="1200" b="1" dirty="0">
                    <a:latin typeface="Arial" panose="020B0604020202020204" pitchFamily="34" charset="0"/>
                    <a:cs typeface="Arial" panose="020B0604020202020204" pitchFamily="34" charset="0"/>
                  </a:rPr>
                  <a:t>Bag of Words extraction</a:t>
                </a:r>
              </a:p>
            </p:txBody>
          </p:sp>
        </p:grpSp>
      </p:grpSp>
      <p:sp>
        <p:nvSpPr>
          <p:cNvPr id="2" name="TextBox 1">
            <a:extLst>
              <a:ext uri="{FF2B5EF4-FFF2-40B4-BE49-F238E27FC236}">
                <a16:creationId xmlns:a16="http://schemas.microsoft.com/office/drawing/2014/main" id="{4A7975D1-9ADF-47D3-ACD9-DE00AA869585}"/>
              </a:ext>
            </a:extLst>
          </p:cNvPr>
          <p:cNvSpPr txBox="1"/>
          <p:nvPr/>
        </p:nvSpPr>
        <p:spPr>
          <a:xfrm>
            <a:off x="11822609" y="23334383"/>
            <a:ext cx="9208031" cy="2677656"/>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dirty="0"/>
              <a:t>SIFT (Scale-invariant feature transform) detects </a:t>
            </a:r>
            <a:r>
              <a:rPr lang="en-US" sz="2400" dirty="0" err="1"/>
              <a:t>Keypoints</a:t>
            </a:r>
            <a:r>
              <a:rPr lang="en-US" sz="2400" dirty="0"/>
              <a:t> in images. </a:t>
            </a:r>
          </a:p>
          <a:p>
            <a:pPr marL="342900" indent="-342900">
              <a:buSzPct val="150000"/>
              <a:buFont typeface="Arial" panose="020B0604020202020204" pitchFamily="34" charset="0"/>
              <a:buChar char="•"/>
            </a:pPr>
            <a:r>
              <a:rPr lang="en-US" sz="2400" dirty="0"/>
              <a:t>Use SIFT </a:t>
            </a:r>
            <a:r>
              <a:rPr lang="en-US" sz="2400" dirty="0" err="1"/>
              <a:t>keypoints</a:t>
            </a:r>
            <a:r>
              <a:rPr lang="en-US" sz="2400" dirty="0"/>
              <a:t> to build </a:t>
            </a:r>
            <a:r>
              <a:rPr lang="en-US" sz="2400" dirty="0" err="1"/>
              <a:t>BoW</a:t>
            </a:r>
            <a:r>
              <a:rPr lang="en-US" sz="2400" dirty="0"/>
              <a:t> (Bag of Words) representation of a image.</a:t>
            </a:r>
          </a:p>
          <a:p>
            <a:pPr marL="342900" indent="-342900">
              <a:buSzPct val="150000"/>
              <a:buFont typeface="Arial" panose="020B0604020202020204" pitchFamily="34" charset="0"/>
              <a:buChar char="•"/>
            </a:pPr>
            <a:r>
              <a:rPr lang="en-US" sz="2400" dirty="0"/>
              <a:t>Spatial Pyramid Matching (SPM) captures spatial correspondences to the Bag of Word dictionary.</a:t>
            </a:r>
          </a:p>
          <a:p>
            <a:pPr marL="342900" indent="-342900">
              <a:buSzPct val="150000"/>
              <a:buFont typeface="Arial" panose="020B0604020202020204" pitchFamily="34" charset="0"/>
              <a:buChar char="•"/>
            </a:pPr>
            <a:r>
              <a:rPr lang="en-US" sz="2400" dirty="0"/>
              <a:t>Use Neural Network to learn patterns from SPM features.</a:t>
            </a:r>
          </a:p>
        </p:txBody>
      </p:sp>
      <p:pic>
        <p:nvPicPr>
          <p:cNvPr id="6" name="Picture 5">
            <a:extLst>
              <a:ext uri="{FF2B5EF4-FFF2-40B4-BE49-F238E27FC236}">
                <a16:creationId xmlns:a16="http://schemas.microsoft.com/office/drawing/2014/main" id="{6EE60C7F-7784-493C-9441-9E4E8351914F}"/>
              </a:ext>
            </a:extLst>
          </p:cNvPr>
          <p:cNvPicPr>
            <a:picLocks noChangeAspect="1"/>
          </p:cNvPicPr>
          <p:nvPr/>
        </p:nvPicPr>
        <p:blipFill>
          <a:blip r:embed="rId8"/>
          <a:stretch>
            <a:fillRect/>
          </a:stretch>
        </p:blipFill>
        <p:spPr>
          <a:xfrm>
            <a:off x="11709829" y="4727123"/>
            <a:ext cx="4297332" cy="3222999"/>
          </a:xfrm>
          <a:prstGeom prst="rect">
            <a:avLst/>
          </a:prstGeom>
        </p:spPr>
      </p:pic>
      <p:pic>
        <p:nvPicPr>
          <p:cNvPr id="9" name="Picture 8">
            <a:extLst>
              <a:ext uri="{FF2B5EF4-FFF2-40B4-BE49-F238E27FC236}">
                <a16:creationId xmlns:a16="http://schemas.microsoft.com/office/drawing/2014/main" id="{46EE946F-41EB-47F8-98E0-692FD824BD7D}"/>
              </a:ext>
            </a:extLst>
          </p:cNvPr>
          <p:cNvPicPr>
            <a:picLocks noChangeAspect="1"/>
          </p:cNvPicPr>
          <p:nvPr/>
        </p:nvPicPr>
        <p:blipFill>
          <a:blip r:embed="rId9"/>
          <a:stretch>
            <a:fillRect/>
          </a:stretch>
        </p:blipFill>
        <p:spPr>
          <a:xfrm>
            <a:off x="17659115" y="5090431"/>
            <a:ext cx="3444631" cy="2583473"/>
          </a:xfrm>
          <a:prstGeom prst="rect">
            <a:avLst/>
          </a:prstGeom>
        </p:spPr>
      </p:pic>
      <p:pic>
        <p:nvPicPr>
          <p:cNvPr id="11" name="Picture 10">
            <a:extLst>
              <a:ext uri="{FF2B5EF4-FFF2-40B4-BE49-F238E27FC236}">
                <a16:creationId xmlns:a16="http://schemas.microsoft.com/office/drawing/2014/main" id="{40B6F2CB-1F94-41C1-9D0A-B508A3239DBE}"/>
              </a:ext>
            </a:extLst>
          </p:cNvPr>
          <p:cNvPicPr>
            <a:picLocks noChangeAspect="1"/>
          </p:cNvPicPr>
          <p:nvPr/>
        </p:nvPicPr>
        <p:blipFill>
          <a:blip r:embed="rId10"/>
          <a:stretch>
            <a:fillRect/>
          </a:stretch>
        </p:blipFill>
        <p:spPr>
          <a:xfrm>
            <a:off x="14594942" y="10832445"/>
            <a:ext cx="6400005" cy="2585517"/>
          </a:xfrm>
          <a:prstGeom prst="rect">
            <a:avLst/>
          </a:prstGeom>
        </p:spPr>
      </p:pic>
      <p:pic>
        <p:nvPicPr>
          <p:cNvPr id="1026" name="Picture 2" descr="5. Overview of Spatial Pyramid creation and histogram calculation. At the top, the image is subdivided iteratively at 3 different levels of resolution, At bottom, each feature corresponds to different pre-determined visual vocabulary is counted, then histograms of different levels are weighted by its associative multiplicative factor and all histograms are concatenated (Lazebnik, 2006B). Â ">
            <a:extLst>
              <a:ext uri="{FF2B5EF4-FFF2-40B4-BE49-F238E27FC236}">
                <a16:creationId xmlns:a16="http://schemas.microsoft.com/office/drawing/2014/main" id="{E885E0FA-F050-46C4-8D88-AF19124F67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03371" y="7883116"/>
            <a:ext cx="5221144" cy="27422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F56E94F-67F4-4939-B013-E4491989C323}"/>
              </a:ext>
            </a:extLst>
          </p:cNvPr>
          <p:cNvSpPr txBox="1"/>
          <p:nvPr/>
        </p:nvSpPr>
        <p:spPr>
          <a:xfrm>
            <a:off x="22440226" y="22713725"/>
            <a:ext cx="12718373" cy="3046988"/>
          </a:xfrm>
          <a:prstGeom prst="rect">
            <a:avLst/>
          </a:prstGeom>
          <a:noFill/>
        </p:spPr>
        <p:txBody>
          <a:bodyPr wrap="square" rtlCol="0">
            <a:spAutoFit/>
          </a:bodyPr>
          <a:lstStyle/>
          <a:p>
            <a:r>
              <a:rPr lang="en-US" sz="2400" dirty="0"/>
              <a:t>The Spatial Pyramid Matching features of the images improves the accuracy of VGG16 network. Overall accuracy of classification of 24 different dogs breeds on the validation dataset achieves ~92%. Though there appears to be overfitting of the model on the training set. The Bag of Words representation of images increase the bank of features.</a:t>
            </a:r>
          </a:p>
          <a:p>
            <a:endParaRPr lang="en-US" sz="2400" dirty="0"/>
          </a:p>
          <a:p>
            <a:r>
              <a:rPr lang="en-US" sz="2400" dirty="0"/>
              <a:t>Both models converges very fast at the beginning and was stuck at some point during training. The misclassified images showed great similarity and were hard to discriminate even by experienced people.</a:t>
            </a:r>
          </a:p>
        </p:txBody>
      </p:sp>
      <p:grpSp>
        <p:nvGrpSpPr>
          <p:cNvPr id="26" name="Group 25">
            <a:extLst>
              <a:ext uri="{FF2B5EF4-FFF2-40B4-BE49-F238E27FC236}">
                <a16:creationId xmlns:a16="http://schemas.microsoft.com/office/drawing/2014/main" id="{AC02CCF1-031A-4705-82D2-B20D6C0C2E04}"/>
              </a:ext>
            </a:extLst>
          </p:cNvPr>
          <p:cNvGrpSpPr/>
          <p:nvPr/>
        </p:nvGrpSpPr>
        <p:grpSpPr>
          <a:xfrm>
            <a:off x="22292102" y="5445647"/>
            <a:ext cx="12036325" cy="9112354"/>
            <a:chOff x="22416205" y="5237131"/>
            <a:chExt cx="11638304" cy="8811024"/>
          </a:xfrm>
        </p:grpSpPr>
        <p:pic>
          <p:nvPicPr>
            <p:cNvPr id="19" name="Picture 18">
              <a:extLst>
                <a:ext uri="{FF2B5EF4-FFF2-40B4-BE49-F238E27FC236}">
                  <a16:creationId xmlns:a16="http://schemas.microsoft.com/office/drawing/2014/main" id="{A1FB65FA-6233-4EEE-BD53-637A4939F46B}"/>
                </a:ext>
              </a:extLst>
            </p:cNvPr>
            <p:cNvPicPr>
              <a:picLocks noChangeAspect="1"/>
            </p:cNvPicPr>
            <p:nvPr/>
          </p:nvPicPr>
          <p:blipFill>
            <a:blip r:embed="rId12"/>
            <a:stretch>
              <a:fillRect/>
            </a:stretch>
          </p:blipFill>
          <p:spPr>
            <a:xfrm>
              <a:off x="22416205" y="9659026"/>
              <a:ext cx="5852172" cy="4389129"/>
            </a:xfrm>
            <a:prstGeom prst="rect">
              <a:avLst/>
            </a:prstGeom>
          </p:spPr>
        </p:pic>
        <p:pic>
          <p:nvPicPr>
            <p:cNvPr id="21" name="Picture 20">
              <a:extLst>
                <a:ext uri="{FF2B5EF4-FFF2-40B4-BE49-F238E27FC236}">
                  <a16:creationId xmlns:a16="http://schemas.microsoft.com/office/drawing/2014/main" id="{0A9763F7-7105-4A70-AB0D-498053C59C19}"/>
                </a:ext>
              </a:extLst>
            </p:cNvPr>
            <p:cNvPicPr>
              <a:picLocks noChangeAspect="1"/>
            </p:cNvPicPr>
            <p:nvPr/>
          </p:nvPicPr>
          <p:blipFill>
            <a:blip r:embed="rId13"/>
            <a:stretch>
              <a:fillRect/>
            </a:stretch>
          </p:blipFill>
          <p:spPr>
            <a:xfrm>
              <a:off x="22416205" y="5242221"/>
              <a:ext cx="5852172" cy="4389129"/>
            </a:xfrm>
            <a:prstGeom prst="rect">
              <a:avLst/>
            </a:prstGeom>
          </p:spPr>
        </p:pic>
        <p:pic>
          <p:nvPicPr>
            <p:cNvPr id="23" name="Picture 22">
              <a:extLst>
                <a:ext uri="{FF2B5EF4-FFF2-40B4-BE49-F238E27FC236}">
                  <a16:creationId xmlns:a16="http://schemas.microsoft.com/office/drawing/2014/main" id="{FC37AEFD-9ABC-4621-8618-BBEEF0BCFEB7}"/>
                </a:ext>
              </a:extLst>
            </p:cNvPr>
            <p:cNvPicPr>
              <a:picLocks noChangeAspect="1"/>
            </p:cNvPicPr>
            <p:nvPr/>
          </p:nvPicPr>
          <p:blipFill>
            <a:blip r:embed="rId14"/>
            <a:stretch>
              <a:fillRect/>
            </a:stretch>
          </p:blipFill>
          <p:spPr>
            <a:xfrm>
              <a:off x="28202337" y="5237131"/>
              <a:ext cx="5852172" cy="4389129"/>
            </a:xfrm>
            <a:prstGeom prst="rect">
              <a:avLst/>
            </a:prstGeom>
          </p:spPr>
        </p:pic>
        <p:pic>
          <p:nvPicPr>
            <p:cNvPr id="25" name="Picture 24">
              <a:extLst>
                <a:ext uri="{FF2B5EF4-FFF2-40B4-BE49-F238E27FC236}">
                  <a16:creationId xmlns:a16="http://schemas.microsoft.com/office/drawing/2014/main" id="{873079F5-9B1A-4C72-A06D-6E81EC42BE2C}"/>
                </a:ext>
              </a:extLst>
            </p:cNvPr>
            <p:cNvPicPr>
              <a:picLocks noChangeAspect="1"/>
            </p:cNvPicPr>
            <p:nvPr/>
          </p:nvPicPr>
          <p:blipFill>
            <a:blip r:embed="rId15"/>
            <a:stretch>
              <a:fillRect/>
            </a:stretch>
          </p:blipFill>
          <p:spPr>
            <a:xfrm>
              <a:off x="28202337" y="9653936"/>
              <a:ext cx="5852172" cy="4389129"/>
            </a:xfrm>
            <a:prstGeom prst="rect">
              <a:avLst/>
            </a:prstGeom>
          </p:spPr>
        </p:pic>
      </p:grpSp>
      <p:sp>
        <p:nvSpPr>
          <p:cNvPr id="141" name="Google Shape;99;p13">
            <a:extLst>
              <a:ext uri="{FF2B5EF4-FFF2-40B4-BE49-F238E27FC236}">
                <a16:creationId xmlns:a16="http://schemas.microsoft.com/office/drawing/2014/main" id="{7ADD3450-578B-446B-B0D8-029B15A6B77D}"/>
              </a:ext>
            </a:extLst>
          </p:cNvPr>
          <p:cNvSpPr txBox="1"/>
          <p:nvPr/>
        </p:nvSpPr>
        <p:spPr>
          <a:xfrm>
            <a:off x="22090370" y="5094282"/>
            <a:ext cx="10883900" cy="917575"/>
          </a:xfrm>
          <a:prstGeom prst="rect">
            <a:avLst/>
          </a:prstGeom>
          <a:noFill/>
          <a:ln>
            <a:noFill/>
          </a:ln>
        </p:spPr>
        <p:txBody>
          <a:bodyPr spcFirstLastPara="1" wrap="square" lIns="368050" tIns="184025" rIns="368050" bIns="1840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en-US" sz="2400" b="1" i="0" u="none" dirty="0">
                <a:solidFill>
                  <a:schemeClr val="dk1"/>
                </a:solidFill>
                <a:latin typeface="Arial"/>
                <a:ea typeface="Arial"/>
                <a:cs typeface="Arial"/>
                <a:sym typeface="Arial"/>
              </a:rPr>
              <a:t>Training Loss and Accuracy</a:t>
            </a:r>
            <a:endParaRPr sz="2400" dirty="0"/>
          </a:p>
        </p:txBody>
      </p:sp>
      <p:sp>
        <p:nvSpPr>
          <p:cNvPr id="142" name="Google Shape;99;p13">
            <a:extLst>
              <a:ext uri="{FF2B5EF4-FFF2-40B4-BE49-F238E27FC236}">
                <a16:creationId xmlns:a16="http://schemas.microsoft.com/office/drawing/2014/main" id="{6FADD986-5C4F-45D7-ACDC-454D8B24AF17}"/>
              </a:ext>
            </a:extLst>
          </p:cNvPr>
          <p:cNvSpPr txBox="1"/>
          <p:nvPr/>
        </p:nvSpPr>
        <p:spPr>
          <a:xfrm>
            <a:off x="22090370" y="14335007"/>
            <a:ext cx="12049054" cy="917575"/>
          </a:xfrm>
          <a:prstGeom prst="rect">
            <a:avLst/>
          </a:prstGeom>
          <a:noFill/>
          <a:ln>
            <a:noFill/>
          </a:ln>
        </p:spPr>
        <p:txBody>
          <a:bodyPr spcFirstLastPara="1" wrap="square" lIns="368050" tIns="184025" rIns="368050" bIns="1840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en-US" sz="2400" b="1" i="0" u="none" dirty="0">
                <a:solidFill>
                  <a:schemeClr val="dk1"/>
                </a:solidFill>
                <a:latin typeface="Arial"/>
                <a:ea typeface="Arial"/>
                <a:cs typeface="Arial"/>
                <a:sym typeface="Arial"/>
              </a:rPr>
              <a:t>Confusion Matrices of common CNN architectures and proposed model</a:t>
            </a:r>
            <a:endParaRPr sz="2400" dirty="0"/>
          </a:p>
        </p:txBody>
      </p:sp>
      <p:sp>
        <p:nvSpPr>
          <p:cNvPr id="171" name="Rectangle: Rounded Corners 170">
            <a:extLst>
              <a:ext uri="{FF2B5EF4-FFF2-40B4-BE49-F238E27FC236}">
                <a16:creationId xmlns:a16="http://schemas.microsoft.com/office/drawing/2014/main" id="{ABFDFF8F-EB8C-45C8-A998-98623E4B3DD2}"/>
              </a:ext>
            </a:extLst>
          </p:cNvPr>
          <p:cNvSpPr/>
          <p:nvPr/>
        </p:nvSpPr>
        <p:spPr>
          <a:xfrm>
            <a:off x="15835988" y="6498478"/>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SIFT </a:t>
            </a:r>
            <a:r>
              <a:rPr lang="en-US" b="1" dirty="0" err="1">
                <a:solidFill>
                  <a:schemeClr val="tx1"/>
                </a:solidFill>
                <a:latin typeface="Arial" panose="020B0604020202020204" pitchFamily="34" charset="0"/>
                <a:cs typeface="Arial" panose="020B0604020202020204" pitchFamily="34" charset="0"/>
              </a:rPr>
              <a:t>Keypoints</a:t>
            </a:r>
            <a:endParaRPr lang="en-US" b="1" dirty="0">
              <a:solidFill>
                <a:schemeClr val="tx1"/>
              </a:solidFill>
              <a:latin typeface="Arial" panose="020B0604020202020204" pitchFamily="34" charset="0"/>
              <a:cs typeface="Arial" panose="020B0604020202020204" pitchFamily="34" charset="0"/>
            </a:endParaRPr>
          </a:p>
        </p:txBody>
      </p:sp>
      <p:sp>
        <p:nvSpPr>
          <p:cNvPr id="173" name="Rectangle: Rounded Corners 172">
            <a:extLst>
              <a:ext uri="{FF2B5EF4-FFF2-40B4-BE49-F238E27FC236}">
                <a16:creationId xmlns:a16="http://schemas.microsoft.com/office/drawing/2014/main" id="{5D82CE66-2CC9-431D-BBC7-FDF83C389DC2}"/>
              </a:ext>
            </a:extLst>
          </p:cNvPr>
          <p:cNvSpPr/>
          <p:nvPr/>
        </p:nvSpPr>
        <p:spPr>
          <a:xfrm>
            <a:off x="18423468" y="8971722"/>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Spatial Pyramid Matching</a:t>
            </a:r>
          </a:p>
        </p:txBody>
      </p:sp>
      <p:sp>
        <p:nvSpPr>
          <p:cNvPr id="179" name="Rectangle: Rounded Corners 178">
            <a:extLst>
              <a:ext uri="{FF2B5EF4-FFF2-40B4-BE49-F238E27FC236}">
                <a16:creationId xmlns:a16="http://schemas.microsoft.com/office/drawing/2014/main" id="{93C73049-C7B3-4F8A-872E-51FF4AFBEF9B}"/>
              </a:ext>
            </a:extLst>
          </p:cNvPr>
          <p:cNvSpPr/>
          <p:nvPr/>
        </p:nvSpPr>
        <p:spPr>
          <a:xfrm>
            <a:off x="15833825" y="5540682"/>
            <a:ext cx="1828800" cy="510988"/>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Dense Filter</a:t>
            </a:r>
          </a:p>
        </p:txBody>
      </p:sp>
      <p:sp>
        <p:nvSpPr>
          <p:cNvPr id="180" name="Rectangle: Rounded Corners 65">
            <a:extLst>
              <a:ext uri="{FF2B5EF4-FFF2-40B4-BE49-F238E27FC236}">
                <a16:creationId xmlns:a16="http://schemas.microsoft.com/office/drawing/2014/main" id="{85E1B64D-8C84-4A3C-BACE-68DFEA11A56E}"/>
              </a:ext>
            </a:extLst>
          </p:cNvPr>
          <p:cNvSpPr/>
          <p:nvPr/>
        </p:nvSpPr>
        <p:spPr>
          <a:xfrm>
            <a:off x="12115800" y="12037610"/>
            <a:ext cx="1973738" cy="551485"/>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Arial" panose="020B0604020202020204" pitchFamily="34" charset="0"/>
                <a:cs typeface="Arial" panose="020B0604020202020204" pitchFamily="34" charset="0"/>
              </a:rPr>
              <a:t>BoW</a:t>
            </a:r>
            <a:r>
              <a:rPr lang="en-US" sz="1600" b="1" dirty="0">
                <a:solidFill>
                  <a:schemeClr val="tx1"/>
                </a:solidFill>
                <a:latin typeface="Arial" panose="020B0604020202020204" pitchFamily="34" charset="0"/>
                <a:cs typeface="Arial" panose="020B0604020202020204" pitchFamily="34" charset="0"/>
              </a:rPr>
              <a:t> Features</a:t>
            </a:r>
          </a:p>
        </p:txBody>
      </p:sp>
      <p:sp>
        <p:nvSpPr>
          <p:cNvPr id="181" name="Google Shape;105;p13">
            <a:extLst>
              <a:ext uri="{FF2B5EF4-FFF2-40B4-BE49-F238E27FC236}">
                <a16:creationId xmlns:a16="http://schemas.microsoft.com/office/drawing/2014/main" id="{4CFFCBAC-9F52-44BA-ACA2-027215519534}"/>
              </a:ext>
            </a:extLst>
          </p:cNvPr>
          <p:cNvSpPr txBox="1"/>
          <p:nvPr/>
        </p:nvSpPr>
        <p:spPr>
          <a:xfrm>
            <a:off x="1349250" y="10153650"/>
            <a:ext cx="9525000" cy="289469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New Roman"/>
              <a:buNone/>
            </a:pPr>
            <a:r>
              <a:rPr lang="en-US" sz="2400" b="0" i="0" u="none" dirty="0">
                <a:solidFill>
                  <a:schemeClr val="dk1"/>
                </a:solidFill>
                <a:latin typeface="+mj-lt"/>
                <a:ea typeface="Times New Roman"/>
                <a:cs typeface="Times New Roman" panose="02020603050405020304" pitchFamily="18" charset="0"/>
                <a:sym typeface="Times New Roman"/>
              </a:rPr>
              <a:t>Dogs have been selectively bred for quite a long time. So far, there are hundreds of different dog breeds, and the total number is continuously increasing.</a:t>
            </a:r>
            <a:endParaRPr sz="2400" b="0" i="0" u="none" dirty="0">
              <a:solidFill>
                <a:schemeClr val="dk1"/>
              </a:solidFill>
              <a:latin typeface="+mj-lt"/>
              <a:ea typeface="Times New Roman"/>
              <a:cs typeface="Times New Roman" panose="02020603050405020304" pitchFamily="18" charset="0"/>
              <a:sym typeface="Times New Roman"/>
            </a:endParaRPr>
          </a:p>
          <a:p>
            <a:pPr lvl="0">
              <a:buClr>
                <a:schemeClr val="dk1"/>
              </a:buClr>
              <a:buSzPts val="3200"/>
            </a:pPr>
            <a:r>
              <a:rPr lang="en-US" sz="2400" dirty="0">
                <a:solidFill>
                  <a:schemeClr val="dk1"/>
                </a:solidFill>
                <a:latin typeface="+mj-lt"/>
                <a:ea typeface="Times New Roman"/>
                <a:cs typeface="Times New Roman" panose="02020603050405020304" pitchFamily="18" charset="0"/>
                <a:sym typeface="Times New Roman"/>
              </a:rPr>
              <a:t>In this project, we intend to determine the breed of a dog in an image through pattern recognition methods. The dataset we are using is pulled from Kaggle, and we selected the top 24 breeds as shown below for classification.  </a:t>
            </a:r>
            <a:endParaRPr sz="2400" dirty="0">
              <a:solidFill>
                <a:schemeClr val="dk1"/>
              </a:solidFill>
              <a:latin typeface="+mj-lt"/>
              <a:cs typeface="Times New Roman" panose="02020603050405020304" pitchFamily="18" charset="0"/>
            </a:endParaRPr>
          </a:p>
          <a:p>
            <a:pPr marL="0" marR="0" lvl="0" indent="0" algn="l" rtl="0">
              <a:lnSpc>
                <a:spcPct val="100000"/>
              </a:lnSpc>
              <a:spcBef>
                <a:spcPts val="0"/>
              </a:spcBef>
              <a:spcAft>
                <a:spcPts val="0"/>
              </a:spcAft>
              <a:buClr>
                <a:schemeClr val="dk1"/>
              </a:buClr>
              <a:buSzPts val="3200"/>
              <a:buFont typeface="Times New Roman"/>
              <a:buNone/>
            </a:pPr>
            <a:endParaRPr sz="3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82" name="Google Shape;107;p13">
            <a:extLst>
              <a:ext uri="{FF2B5EF4-FFF2-40B4-BE49-F238E27FC236}">
                <a16:creationId xmlns:a16="http://schemas.microsoft.com/office/drawing/2014/main" id="{08BC22A2-D6CF-4A74-AA42-F6C8EA130718}"/>
              </a:ext>
            </a:extLst>
          </p:cNvPr>
          <p:cNvPicPr preferRelativeResize="0"/>
          <p:nvPr/>
        </p:nvPicPr>
        <p:blipFill>
          <a:blip r:embed="rId16">
            <a:alphaModFix/>
          </a:blip>
          <a:stretch>
            <a:fillRect/>
          </a:stretch>
        </p:blipFill>
        <p:spPr>
          <a:xfrm>
            <a:off x="1362515" y="13068380"/>
            <a:ext cx="9464800" cy="6288780"/>
          </a:xfrm>
          <a:prstGeom prst="rect">
            <a:avLst/>
          </a:prstGeom>
          <a:noFill/>
          <a:ln>
            <a:noFill/>
          </a:ln>
        </p:spPr>
      </p:pic>
      <p:sp>
        <p:nvSpPr>
          <p:cNvPr id="183" name="Google Shape;109;p13">
            <a:extLst>
              <a:ext uri="{FF2B5EF4-FFF2-40B4-BE49-F238E27FC236}">
                <a16:creationId xmlns:a16="http://schemas.microsoft.com/office/drawing/2014/main" id="{99725BE1-D6A9-49FD-8350-C643D9F840DE}"/>
              </a:ext>
            </a:extLst>
          </p:cNvPr>
          <p:cNvSpPr txBox="1"/>
          <p:nvPr/>
        </p:nvSpPr>
        <p:spPr>
          <a:xfrm>
            <a:off x="1376442" y="20067828"/>
            <a:ext cx="9347075" cy="27780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dk1"/>
                </a:solidFill>
                <a:latin typeface="Arial" panose="020B0604020202020204" pitchFamily="34" charset="0"/>
                <a:ea typeface="Times New Roman"/>
                <a:cs typeface="Arial" panose="020B0604020202020204" pitchFamily="34" charset="0"/>
                <a:sym typeface="Times New Roman"/>
              </a:rPr>
              <a:t>This problem are faced with 3 challenges:</a:t>
            </a:r>
            <a:endParaRPr sz="2400" dirty="0">
              <a:solidFill>
                <a:schemeClr val="dk1"/>
              </a:solidFill>
              <a:latin typeface="Arial" panose="020B0604020202020204" pitchFamily="34" charset="0"/>
              <a:cs typeface="Arial" panose="020B0604020202020204" pitchFamily="34" charset="0"/>
            </a:endParaRPr>
          </a:p>
          <a:p>
            <a:pPr marL="457200" lvl="0" indent="-190500" algn="l" rtl="0">
              <a:spcBef>
                <a:spcPts val="0"/>
              </a:spcBef>
              <a:spcAft>
                <a:spcPts val="0"/>
              </a:spcAft>
              <a:buClr>
                <a:schemeClr val="dk1"/>
              </a:buClr>
              <a:buSzPts val="3000"/>
              <a:buChar char="•"/>
            </a:pPr>
            <a:r>
              <a:rPr lang="en-US" sz="2400" dirty="0">
                <a:latin typeface="Arial" panose="020B0604020202020204" pitchFamily="34" charset="0"/>
                <a:cs typeface="Arial" panose="020B0604020202020204" pitchFamily="34" charset="0"/>
                <a:sym typeface="Times New Roman"/>
              </a:rPr>
              <a:t>Large scale of inner-class variations</a:t>
            </a:r>
          </a:p>
          <a:p>
            <a:pPr marL="266700" lvl="1">
              <a:buClr>
                <a:schemeClr val="dk1"/>
              </a:buClr>
              <a:buSzPts val="3000"/>
            </a:pPr>
            <a:r>
              <a:rPr lang="en-US" altLang="en-US" sz="2400" dirty="0">
                <a:latin typeface="Arial" panose="020B0604020202020204" pitchFamily="34" charset="0"/>
                <a:cs typeface="Arial" panose="020B0604020202020204" pitchFamily="34" charset="0"/>
              </a:rPr>
              <a:t>         varied poses, occlusion and hair colors of the same class</a:t>
            </a:r>
          </a:p>
          <a:p>
            <a:pPr marL="457200" lvl="0" indent="-190500" algn="l" rtl="0">
              <a:spcBef>
                <a:spcPts val="0"/>
              </a:spcBef>
              <a:spcAft>
                <a:spcPts val="0"/>
              </a:spcAft>
              <a:buClr>
                <a:schemeClr val="dk1"/>
              </a:buClr>
              <a:buSzPts val="3000"/>
              <a:buChar char="•"/>
            </a:pPr>
            <a:r>
              <a:rPr lang="en-US" sz="2400" dirty="0">
                <a:latin typeface="Arial" panose="020B0604020202020204" pitchFamily="34" charset="0"/>
                <a:cs typeface="Arial" panose="020B0604020202020204" pitchFamily="34" charset="0"/>
                <a:sym typeface="Times New Roman"/>
              </a:rPr>
              <a:t>Limited inter-class variations </a:t>
            </a:r>
          </a:p>
          <a:p>
            <a:pPr marL="266700" lvl="0" algn="l" rtl="0">
              <a:spcBef>
                <a:spcPts val="0"/>
              </a:spcBef>
              <a:spcAft>
                <a:spcPts val="0"/>
              </a:spcAft>
              <a:buClr>
                <a:schemeClr val="dk1"/>
              </a:buClr>
              <a:buSzPts val="3000"/>
            </a:pPr>
            <a:r>
              <a:rPr lang="en-US" altLang="en-US" sz="2400" dirty="0">
                <a:latin typeface="Arial" panose="020B0604020202020204" pitchFamily="34" charset="0"/>
                <a:cs typeface="Arial" panose="020B0604020202020204" pitchFamily="34" charset="0"/>
              </a:rPr>
              <a:t>         genetically related, variations may not be distinctive</a:t>
            </a:r>
          </a:p>
          <a:p>
            <a:pPr marL="457200" lvl="0" indent="-190500" algn="l" rtl="0">
              <a:spcBef>
                <a:spcPts val="0"/>
              </a:spcBef>
              <a:spcAft>
                <a:spcPts val="0"/>
              </a:spcAft>
              <a:buClr>
                <a:schemeClr val="dk1"/>
              </a:buClr>
              <a:buSzPts val="3000"/>
              <a:buChar char="•"/>
            </a:pPr>
            <a:r>
              <a:rPr lang="en-US" altLang="en-US" sz="2400" dirty="0">
                <a:latin typeface="Arial" panose="020B0604020202020204" pitchFamily="34" charset="0"/>
                <a:cs typeface="Arial" panose="020B0604020202020204" pitchFamily="34" charset="0"/>
              </a:rPr>
              <a:t>Background variations</a:t>
            </a:r>
          </a:p>
          <a:p>
            <a:pPr marL="266700" lvl="0" algn="l" rtl="0">
              <a:spcBef>
                <a:spcPts val="0"/>
              </a:spcBef>
              <a:spcAft>
                <a:spcPts val="0"/>
              </a:spcAft>
              <a:buClr>
                <a:schemeClr val="dk1"/>
              </a:buClr>
              <a:buSzPts val="3000"/>
            </a:pPr>
            <a:r>
              <a:rPr lang="en-US" altLang="en-US" sz="2400" dirty="0">
                <a:latin typeface="Arial" panose="020B0604020202020204" pitchFamily="34" charset="0"/>
                <a:cs typeface="Arial" panose="020B0604020202020204" pitchFamily="34" charset="0"/>
              </a:rPr>
              <a:t>         human figures, scene and lighting</a:t>
            </a:r>
          </a:p>
        </p:txBody>
      </p:sp>
      <p:sp>
        <p:nvSpPr>
          <p:cNvPr id="184" name="Google Shape;110;p13">
            <a:extLst>
              <a:ext uri="{FF2B5EF4-FFF2-40B4-BE49-F238E27FC236}">
                <a16:creationId xmlns:a16="http://schemas.microsoft.com/office/drawing/2014/main" id="{F4EC0013-C57A-4E81-924B-7281DB163E0A}"/>
              </a:ext>
            </a:extLst>
          </p:cNvPr>
          <p:cNvSpPr txBox="1"/>
          <p:nvPr/>
        </p:nvSpPr>
        <p:spPr>
          <a:xfrm>
            <a:off x="1214456" y="19536180"/>
            <a:ext cx="9483600" cy="4762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Example pictures from the dataset </a:t>
            </a:r>
            <a:endParaRPr sz="2000" dirty="0"/>
          </a:p>
        </p:txBody>
      </p:sp>
      <p:sp>
        <p:nvSpPr>
          <p:cNvPr id="185" name="Google Shape;100;p13">
            <a:extLst>
              <a:ext uri="{FF2B5EF4-FFF2-40B4-BE49-F238E27FC236}">
                <a16:creationId xmlns:a16="http://schemas.microsoft.com/office/drawing/2014/main" id="{C71040EF-809D-490D-862C-31D5AB5712F7}"/>
              </a:ext>
            </a:extLst>
          </p:cNvPr>
          <p:cNvSpPr txBox="1"/>
          <p:nvPr/>
        </p:nvSpPr>
        <p:spPr>
          <a:xfrm>
            <a:off x="977750" y="23038386"/>
            <a:ext cx="10134600" cy="3290604"/>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0" i="0" u="none">
              <a:solidFill>
                <a:schemeClr val="dk1"/>
              </a:solidFill>
              <a:latin typeface="Times New Roman"/>
              <a:ea typeface="Times New Roman"/>
              <a:cs typeface="Times New Roman"/>
              <a:sym typeface="Times New Roman"/>
            </a:endParaRPr>
          </a:p>
        </p:txBody>
      </p:sp>
      <p:sp>
        <p:nvSpPr>
          <p:cNvPr id="186" name="Google Shape;99;p13">
            <a:extLst>
              <a:ext uri="{FF2B5EF4-FFF2-40B4-BE49-F238E27FC236}">
                <a16:creationId xmlns:a16="http://schemas.microsoft.com/office/drawing/2014/main" id="{3B9380F1-9928-4C34-B5D3-A36987A79A6A}"/>
              </a:ext>
            </a:extLst>
          </p:cNvPr>
          <p:cNvSpPr txBox="1"/>
          <p:nvPr/>
        </p:nvSpPr>
        <p:spPr>
          <a:xfrm>
            <a:off x="1079499" y="23009833"/>
            <a:ext cx="5985814" cy="649100"/>
          </a:xfrm>
          <a:prstGeom prst="rect">
            <a:avLst/>
          </a:prstGeom>
          <a:noFill/>
          <a:ln>
            <a:noFill/>
          </a:ln>
        </p:spPr>
        <p:txBody>
          <a:bodyPr spcFirstLastPara="1" wrap="square" lIns="368050" tIns="184025" rIns="368050" bIns="1840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en-US" sz="2400" b="1" i="0" u="none" dirty="0">
                <a:solidFill>
                  <a:schemeClr val="dk1"/>
                </a:solidFill>
                <a:latin typeface="Arial"/>
                <a:ea typeface="Arial"/>
                <a:cs typeface="Arial"/>
                <a:sym typeface="Arial"/>
              </a:rPr>
              <a:t>References </a:t>
            </a:r>
            <a:endParaRPr sz="2400" dirty="0"/>
          </a:p>
        </p:txBody>
      </p:sp>
      <p:sp>
        <p:nvSpPr>
          <p:cNvPr id="30" name="TextBox 29">
            <a:extLst>
              <a:ext uri="{FF2B5EF4-FFF2-40B4-BE49-F238E27FC236}">
                <a16:creationId xmlns:a16="http://schemas.microsoft.com/office/drawing/2014/main" id="{0002517C-823D-4E47-AB7F-21653A5B63FA}"/>
              </a:ext>
            </a:extLst>
          </p:cNvPr>
          <p:cNvSpPr txBox="1"/>
          <p:nvPr/>
        </p:nvSpPr>
        <p:spPr>
          <a:xfrm>
            <a:off x="1289050" y="23703086"/>
            <a:ext cx="9538265" cy="2769989"/>
          </a:xfrm>
          <a:prstGeom prst="rect">
            <a:avLst/>
          </a:prstGeom>
          <a:noFill/>
        </p:spPr>
        <p:txBody>
          <a:bodyPr wrap="square" rtlCol="0">
            <a:spAutoFit/>
          </a:bodyPr>
          <a:lstStyle/>
          <a:p>
            <a:pPr marL="342900" indent="-342900">
              <a:buFont typeface="+mj-lt"/>
              <a:buAutoNum type="arabicPeriod"/>
            </a:pPr>
            <a:r>
              <a:rPr lang="en-US" sz="1600" dirty="0"/>
              <a:t>Method and apparatus for identifying scale invariant features in an image and use of same for locating an object in an image", David Lowe's patent for the SIFT algorithm, March 23, 2004</a:t>
            </a:r>
          </a:p>
          <a:p>
            <a:pPr marL="342900" lvl="0" indent="-342900">
              <a:buFont typeface="+mj-lt"/>
              <a:buAutoNum type="arabicPeriod"/>
            </a:pPr>
            <a:r>
              <a:rPr lang="en-US" sz="1600" dirty="0"/>
              <a:t>Alex </a:t>
            </a:r>
            <a:r>
              <a:rPr lang="en-US" sz="1600" dirty="0" err="1"/>
              <a:t>Krizhevsky</a:t>
            </a:r>
            <a:r>
              <a:rPr lang="en-US" sz="1600" dirty="0"/>
              <a:t>, Ilya </a:t>
            </a:r>
            <a:r>
              <a:rPr lang="en-US" sz="1600" dirty="0" err="1"/>
              <a:t>Sutskever</a:t>
            </a:r>
            <a:r>
              <a:rPr lang="en-US" sz="1600" dirty="0"/>
              <a:t>, Geoffrey E. Hinton. ImageNet Classification with Deep Convolutional Neural Networks, 2012.</a:t>
            </a:r>
          </a:p>
          <a:p>
            <a:pPr marL="342900" lvl="0" indent="-342900">
              <a:buFont typeface="+mj-lt"/>
              <a:buAutoNum type="arabicPeriod"/>
            </a:pPr>
            <a:r>
              <a:rPr lang="en-US" sz="1600" dirty="0"/>
              <a:t>He, </a:t>
            </a:r>
            <a:r>
              <a:rPr lang="en-US" sz="1600" dirty="0" err="1"/>
              <a:t>Kaiming</a:t>
            </a:r>
            <a:r>
              <a:rPr lang="en-US" sz="1600" dirty="0"/>
              <a:t> et al. “Deep Residual Learning for Image Recognition.” 2016 IEEE Conference on Computer Vision and Pattern Recognition (CVPR) (2016): 770-778.</a:t>
            </a:r>
          </a:p>
          <a:p>
            <a:pPr marL="342900" lvl="0" indent="-342900">
              <a:buFont typeface="+mj-lt"/>
              <a:buAutoNum type="arabicPeriod"/>
            </a:pPr>
            <a:r>
              <a:rPr lang="en-US" sz="1600" dirty="0" err="1"/>
              <a:t>Simonyan</a:t>
            </a:r>
            <a:r>
              <a:rPr lang="en-US" sz="1600" dirty="0"/>
              <a:t>, K. &amp; Zisserman, A. (2014). Very Deep Convolutional Networks for Large-Scale Image Recognition. </a:t>
            </a:r>
            <a:r>
              <a:rPr lang="en-US" sz="1600" dirty="0" err="1"/>
              <a:t>CoRR</a:t>
            </a:r>
            <a:r>
              <a:rPr lang="en-US" sz="1600" dirty="0"/>
              <a:t>, abs/1409.1556.</a:t>
            </a:r>
          </a:p>
          <a:p>
            <a:pPr marL="342900" lvl="0" indent="-342900">
              <a:buFont typeface="+mj-lt"/>
              <a:buAutoNum type="arabicPeriod"/>
            </a:pPr>
            <a:r>
              <a:rPr lang="en-US" sz="1600" dirty="0"/>
              <a:t>Huang, G., Liu, Z., </a:t>
            </a:r>
            <a:r>
              <a:rPr lang="en-US" sz="1600" dirty="0" err="1"/>
              <a:t>Maaten</a:t>
            </a:r>
            <a:r>
              <a:rPr lang="en-US" sz="1600" dirty="0"/>
              <a:t>, L.V., &amp; Weinberger, K.Q. (2017). Densely Connected Convolutional Networks. 2017 IEEE Conference on Computer Vision and Pattern Recognition (CVPR), 2261-2269.</a:t>
            </a:r>
          </a:p>
          <a:p>
            <a:endParaRPr lang="en-US" dirty="0"/>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638</Words>
  <Application>Microsoft Office PowerPoint</Application>
  <PresentationFormat>Custom</PresentationFormat>
  <Paragraphs>80</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Times New Roman</vt:lpstr>
      <vt:lpstr>Default Design</vt:lpstr>
      <vt:lpstr>Dog Breed Identification with Convolutional Neural Network  and Scale Invariant Bag of Words Feature Maps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 Breed Identification via Convolutional Neural Network</dc:title>
  <cp:lastModifiedBy>涵 章</cp:lastModifiedBy>
  <cp:revision>18</cp:revision>
  <dcterms:modified xsi:type="dcterms:W3CDTF">2018-12-05T09:09:08Z</dcterms:modified>
</cp:coreProperties>
</file>